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93" r:id="rId3"/>
    <p:sldId id="312" r:id="rId4"/>
    <p:sldId id="317" r:id="rId5"/>
    <p:sldId id="298" r:id="rId6"/>
    <p:sldId id="297" r:id="rId7"/>
    <p:sldId id="300" r:id="rId8"/>
    <p:sldId id="296" r:id="rId9"/>
    <p:sldId id="303" r:id="rId10"/>
    <p:sldId id="301" r:id="rId11"/>
    <p:sldId id="304" r:id="rId12"/>
    <p:sldId id="314" r:id="rId13"/>
    <p:sldId id="305" r:id="rId14"/>
    <p:sldId id="316" r:id="rId15"/>
    <p:sldId id="306" r:id="rId16"/>
    <p:sldId id="318" r:id="rId17"/>
    <p:sldId id="307" r:id="rId18"/>
    <p:sldId id="308" r:id="rId19"/>
    <p:sldId id="309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2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2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14580"/>
            <a:ext cx="6400800" cy="17295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«Детский сад № 3» г. Ярославль</a:t>
            </a:r>
          </a:p>
        </p:txBody>
      </p:sp>
      <p:sp>
        <p:nvSpPr>
          <p:cNvPr id="42" name="AutoShape 60"/>
          <p:cNvSpPr>
            <a:spLocks noChangeArrowheads="1"/>
          </p:cNvSpPr>
          <p:nvPr/>
        </p:nvSpPr>
        <p:spPr bwMode="auto">
          <a:xfrm>
            <a:off x="972830" y="1905000"/>
            <a:ext cx="7415594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адаптированной образовательной программы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 3»     </a:t>
            </a: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59587" y="1951859"/>
            <a:ext cx="457200" cy="957879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46633" y="2922719"/>
            <a:ext cx="457200" cy="914400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26670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cs typeface="Times New Roman" pitchFamily="18" charset="0"/>
            </a:endParaRPr>
          </a:p>
        </p:txBody>
      </p:sp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99060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0345" y="481965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51519" y="1905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383711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1519" y="581025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7224" y="889844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«Речевое развитие»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основными задачами образовательной деятельности с детьми является создание условий для овладения речью как средством общения и культуры; обогащения активного словаря; развития связной, грамматически правильной диалогической и монологической речи; развития речевого творчества; развития звуковой и интонационной культуры речи, фонематического слуха; знакомства с книжной культурой, детской литературой; развития понимания на слух текстов различных жанров детской литературы; формирование звуковой аналитико-синтетической активности как предпосылки обучения грамоте; профилактики речевых нарушений и их системных последствий; устранения заикания.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" name="Picture 2" descr="http://064vrspb.caduk.ru/images/0_e9309_5507d0d7_orig.png">
            <a:extLst>
              <a:ext uri="{FF2B5EF4-FFF2-40B4-BE49-F238E27FC236}">
                <a16:creationId xmlns:a16="http://schemas.microsoft.com/office/drawing/2014/main" id="{9FEC2CF7-3BC9-4722-AB4B-9D267C23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7395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"Художественно-эстетическое развитие</a:t>
            </a:r>
            <a:r>
              <a:rPr lang="ru-RU" dirty="0">
                <a:solidFill>
                  <a:srgbClr val="002060"/>
                </a:solidFill>
              </a:rPr>
              <a:t>" основными задачами образовательной деятельности с детьми является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у обучающихся интереса к эстетической стороне действительности, ознакомления с разными видами и жанрами искусства (словесного, музыкального, изобразительного), в том числе народного творчества;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способности к восприятию музыки, художественной литературы, фольклора; </a:t>
            </a:r>
          </a:p>
          <a:p>
            <a:r>
              <a:rPr lang="ru-RU" dirty="0">
                <a:solidFill>
                  <a:srgbClr val="002060"/>
                </a:solidFill>
              </a:rPr>
              <a:t> приобщения к разным видам художественно-эстетической деятельности, развития потребности в творческом самовыражении, инициативности и самостоятельности в воплощении художественного замысла. 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85" y="4319795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области физического развития </a:t>
            </a:r>
            <a:r>
              <a:rPr lang="ru-RU" dirty="0">
                <a:solidFill>
                  <a:srgbClr val="002060"/>
                </a:solidFill>
              </a:rPr>
              <a:t>ребенка основными задачами образовательной деятельности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становления у обучающихся ценностей здорового образа жизни; </a:t>
            </a:r>
          </a:p>
          <a:p>
            <a:r>
              <a:rPr lang="ru-RU" dirty="0">
                <a:solidFill>
                  <a:srgbClr val="002060"/>
                </a:solidFill>
              </a:rPr>
              <a:t> овладение элементарными нормами и правилами здорового образа жизни (в питании, двигательном режиме, закаливании, при формировании полезных привычек);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представлений о своем теле и своих физических возможностях; </a:t>
            </a:r>
          </a:p>
          <a:p>
            <a:r>
              <a:rPr lang="ru-RU" dirty="0">
                <a:solidFill>
                  <a:srgbClr val="002060"/>
                </a:solidFill>
              </a:rPr>
              <a:t> приобретения двигательного опыта и совершенствования двигательной активности;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начальных представлений о некоторых видах спорта, овладения подвижными играми с правилами.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2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pic>
        <p:nvPicPr>
          <p:cNvPr id="47" name="Picture 2" descr="http://img-fotki.yandex.ru/get/6402/20573769.a/0_81c78_a6f25acf_orig.png">
            <a:extLst>
              <a:ext uri="{FF2B5EF4-FFF2-40B4-BE49-F238E27FC236}">
                <a16:creationId xmlns:a16="http://schemas.microsoft.com/office/drawing/2014/main" id="{01D4EDE2-8360-4F53-9EEA-530F6713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19" y="4335651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50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67" y="4476276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8u8_JFl2BWc/AAAAAAAAAAI/AAAAAAAAAAA/HJKlQ_cT6x8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8" y="68006"/>
            <a:ext cx="2459732" cy="2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8" y="2693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2000"/>
            <a:ext cx="5063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Результаты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565838"/>
            <a:ext cx="5562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pic>
        <p:nvPicPr>
          <p:cNvPr id="46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14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76" y="27077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2895" y="1944704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1914" y="2879573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4868" y="98455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705626" y="4813603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86800" y="13002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07241" y="3815831"/>
            <a:ext cx="436759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5804202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06600" y="-5338"/>
            <a:ext cx="6237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F71DE4-B18C-4ECB-93DC-13F252CE9A64}"/>
              </a:ext>
            </a:extLst>
          </p:cNvPr>
          <p:cNvSpPr/>
          <p:nvPr/>
        </p:nvSpPr>
        <p:spPr>
          <a:xfrm>
            <a:off x="1100876" y="769102"/>
            <a:ext cx="69275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Целевые ориентиры освоения Программы детьми раннего дошкольного возраста с ТНР: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1) у ребенка сформирован пассивный словарь, он понимает речь окружающих, дает ответные двигательные реакции, может выполнять просьбы и инструкции взрослого;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2) у ребенка сформирован минимальный активный словарь по пройденным лексическим темам, малыш знает названия окружающих предметов и действий с ними, в его речи представлены простые нераспространенные предложения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(«Машина едет», «Кукла хочет спать»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), он умеет вести диалог со взрослым, задает вопросы (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«Кто это? Что он делает? Он куда пошел?»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3) ребенок интересуется окружающим, активно действует с игрушками и бытовыми предметами, знает назначение бытовых предметов (ложки, карандаша, расчески и т. п.);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4) у ребенка сформированы простейшие навыки самообслуживания, он стремится проявлять самостоятельность в игровой деятельности и в быту;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5) ребенок проявляет интерес к другим детям, стремится к общению с ними и осуществлению совместных игровых действий;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6) ребенок проявляет интерес к детским книжкам, с удовольствием слушает чтение потешек, стишков, русских народных сказок, небольших рассказов, пытается договаривать слова и словосочетания вслед за взрослым, рассматривает иллюстрации в книжках, отвечает на вопросы взрослого по ним и сам задает вопросы (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«Кто это? Что делает кот?»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7) малыш с удовольствием двигается под музыку, поет простые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распевки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и песенки, дает эмоциональные реакции на музыкальные произведения;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8) ребенок умеет проводить прямые и волнистые, длинные и короткие линии, изображать дождик, травку, снежок пальчиками, фломастером, кистью, карандашом, закрашивает крупные простые изображения, не выходя за контур;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9) у ребенка развита крупная моторика, он осваивает различные виды движений (ходьбу, бег, лазание, перешагивание, прыжки). </a:t>
            </a:r>
          </a:p>
        </p:txBody>
      </p:sp>
    </p:spTree>
    <p:extLst>
      <p:ext uri="{BB962C8B-B14F-4D97-AF65-F5344CB8AC3E}">
        <p14:creationId xmlns:p14="http://schemas.microsoft.com/office/powerpoint/2010/main" val="393273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1600" y="77441"/>
            <a:ext cx="72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F670A-9097-46B4-A6A4-637F74787B47}"/>
              </a:ext>
            </a:extLst>
          </p:cNvPr>
          <p:cNvSpPr/>
          <p:nvPr/>
        </p:nvSpPr>
        <p:spPr>
          <a:xfrm>
            <a:off x="1187624" y="476672"/>
            <a:ext cx="7182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К концу данного возрастного этапа ребенок: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1) обладает сформированной мотивацией к школьному обучению;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2) усваивает значения новых слов на основе знаний о предметах и явлениях окружающего мира;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3) употребляет слова, обозначающие личностные характеристики, многозначные слова;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4) умеет подбирать слова с противоположным и сходным значением;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5) правильно употребляет основные грамматические формы слова;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6) составляет различные виды описательных рассказов (описание, повествование, с элементами рассуждения) с соблюдением цельности и связности высказывания,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составляет творческие рассказы;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7) владеет 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8) осознает слоговое строение слова, осуществляет слоговой анализ и синтез слов (двухсложных с открытыми, закрытыми слогами, трехсложных с открытыми слогами, односложных);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9) правильно произносит звуки (в соответствии с онтогенезом);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10) владеет основными видами продуктивной деятельности, проявляет инициативу и самостоятельность в разных видах деятельности: в игре, общении, конструировании;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11) выбирает род занятий, участников по совместной деятельности, избирательно и устойчиво взаимодействует с детьми;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12) участвует в коллективном создании замысла в игре и на занятиях;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13) передает как можно более точное сообщение другому, проявляя внимание к собеседнику;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14) регулирует свое поведение в соответствии с усвоенными нормами и правилами, проявляет кооперативные умения в процессе игры, соблюдая отношения партнерства, взаимопомощи, взаимной поддержки;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15) отстаивает усвоенные нормы и правила перед ровесниками и педагогическим работником, стремится к самостоятельности, проявляет относительную независимость от педагогического работника;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16) использует 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17) использует 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18) устанавливает 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 </a:t>
            </a:r>
          </a:p>
        </p:txBody>
      </p:sp>
    </p:spTree>
    <p:extLst>
      <p:ext uri="{BB962C8B-B14F-4D97-AF65-F5344CB8AC3E}">
        <p14:creationId xmlns:p14="http://schemas.microsoft.com/office/powerpoint/2010/main" val="243093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1600" y="77441"/>
            <a:ext cx="72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5" name="AutoShape 5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F670A-9097-46B4-A6A4-637F74787B47}"/>
              </a:ext>
            </a:extLst>
          </p:cNvPr>
          <p:cNvSpPr/>
          <p:nvPr/>
        </p:nvSpPr>
        <p:spPr>
          <a:xfrm>
            <a:off x="620581" y="476672"/>
            <a:ext cx="77495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19) определяет пространственное расположение предметов относительно себя, геометрические фигуры;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20) владеет элементарными математическими представлениями: количество в пределах десяти, знает цифры 0, 1 - 9, соотносит их с количеством предметов, решает простые арифметические задачи устно, используя при необходимости в качестве счетного материала символические изображения;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21) определяет времена года, части суток;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22) самостоятельно получает новую информацию (задает вопросы, экспериментирует);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23) пересказывает литературные произведения, составляет рассказ по иллюстративному материалу (картинкам, картинам, фотографиям), содержание которых отражает эмоциональный, игровой, трудовой, познавательный опыт обучающихся;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24) составляет рассказы по сюжетным картинкам и по серии сюжетных картинок, используя графические схемы, наглядные опоры;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25) составляет с помощью педагогического работника небольшие сообщения, рассказы из личного опыта;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26) владеет предпосылками овладения грамотой;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27) стремится к использованию различных средств и материалов в процессе изобразительной деятельности;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28) имеет элементарные представления о видах искусства, понимает доступные произведения искусства (картины, иллюстрации к сказкам и рассказам, народная игрушка), воспринимает музыку, художественную литературу, фольклор;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29) проявляет интерес к произведениям народной, классической и современной музыки, к музыкальным инструментам;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30) сопереживает персонажам художественных произведений;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31) выполняет основные виды движений и упражнения по словесной инструкции педагогических работников: согласованные движения, а также разноименные и разнонаправленные движения;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32) осуществляет элементарное двигательное и словесное планирование действий в ходе спортивных упражнений;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33) знает и подчиняется правилам подвижных игр, эстафет, игр с элементами спорта;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34) владеет элементарными нормами и правилами здорового образа жизни (в питании, двигательном режиме, закаливании, при формировании полезных привычек). 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b="1" dirty="0">
                <a:solidFill>
                  <a:srgbClr val="002060"/>
                </a:solidFill>
              </a:rPr>
              <a:t>Устранение заикания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Ребёнок овладевает разными формами самостоятельной контекстной речи, у него развито умение адаптироваться к различным условиям общения </a:t>
            </a: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0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родителей</a:t>
            </a:r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Организаци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Информаци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r>
              <a:rPr lang="ru-RU" sz="1400" b="1" dirty="0"/>
              <a:t> </a:t>
            </a:r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Просвети-</a:t>
            </a:r>
            <a:r>
              <a:rPr lang="ru-RU" sz="1400" b="1" dirty="0" err="1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педагогического  коллектива с  семьями воспитанников </a:t>
            </a:r>
          </a:p>
        </p:txBody>
      </p:sp>
      <p:sp>
        <p:nvSpPr>
          <p:cNvPr id="9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1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369332" cy="1308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6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044046" y="3045202"/>
            <a:ext cx="238296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Просветительские</a:t>
            </a:r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Информационные </a:t>
            </a:r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Организационные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35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/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фотоальбом о ДОУ;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презентация 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публикации, выступления в СМИ;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информационные  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консультирование 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семинары;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индивидуальные 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</a:p>
          <a:p>
            <a:pPr marL="171450" indent="-171450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 («Совет родителей»)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936" y="-8308"/>
            <a:ext cx="542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совместные  образовательные проекты;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с родителями педагогический мониторинг развития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изучение 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создание  детского портфолио;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 в родительских форумах на Интернет-сайте ДОО (гостевая книга);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фотоотчёт о прошедшем мероприятии;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работе органов коллегиального самоуправления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занятия, развлечения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театральные представления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сопровождение детей во время экскурсий;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анализ 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  <p:sp>
        <p:nvSpPr>
          <p:cNvPr id="47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6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 в новой редакции на заседании педагогического совета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Протокол № 1  от  28.08.2023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Утверждена приказом заведующего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  № 132 от  28.08.2023.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000" y="243780"/>
            <a:ext cx="7507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Адаптированная образовательная программа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          МДОУ «Детский сад № 3» </a:t>
            </a:r>
          </a:p>
        </p:txBody>
      </p: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pic>
        <p:nvPicPr>
          <p:cNvPr id="79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62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414790"/>
            <a:ext cx="529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открыты к сотрудничеству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648451"/>
            <a:ext cx="22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координаты: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6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150003 г. Ярославль ,пр-т Ленина, 11б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25-15-83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– mail :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003@yandex.ru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8" y="4019549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620688"/>
            <a:ext cx="70991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3»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24.10.2022 №371-ФЗ «О внесении изменений Федеральный закон об образовании в РФ»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Обновленный ФГОС  дошкольного образования в редакции приказа Минпросвещения России от 08.112022 № 955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№ 809 «Об утверждении основ государственной политики по сохранении укреплению традиционных российских духовно – нравственных ценностей»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 ДО  ( приказ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24.11.2022 № 1022 регистрация в Минюсте России 27.01.2023 регистрационный № 72149)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210" y="44624"/>
            <a:ext cx="803979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Структура адаптированной образовательной программы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sz="1500" b="1" dirty="0">
                <a:solidFill>
                  <a:srgbClr val="002060"/>
                </a:solidFill>
              </a:rPr>
              <a:t>Введение</a:t>
            </a:r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1.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ru-RU" sz="1500" dirty="0">
                <a:solidFill>
                  <a:srgbClr val="002060"/>
                </a:solidFill>
              </a:rPr>
              <a:t>Целевой раздел</a:t>
            </a:r>
          </a:p>
          <a:p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/>
              <a:t>1.1. Пояснительная записка </a:t>
            </a:r>
          </a:p>
          <a:p>
            <a:r>
              <a:rPr lang="ru-RU" sz="1500" dirty="0"/>
              <a:t>1.2. Планируемые результаты </a:t>
            </a:r>
          </a:p>
          <a:p>
            <a:r>
              <a:rPr lang="ru-RU" sz="1500" dirty="0"/>
              <a:t>1.3. Развивающее оценивание качества образовательной деятельности по Программе </a:t>
            </a:r>
          </a:p>
          <a:p>
            <a:r>
              <a:rPr lang="ru-RU" sz="1500" dirty="0"/>
              <a:t>2. СОДЕРЖАТЕЛЬНЫЙ РАЗДЕЛ </a:t>
            </a:r>
          </a:p>
          <a:p>
            <a:r>
              <a:rPr lang="ru-RU" sz="1500" dirty="0"/>
              <a:t>2.1. Общие положения </a:t>
            </a:r>
          </a:p>
          <a:p>
            <a:r>
              <a:rPr lang="ru-RU" sz="1500" dirty="0"/>
              <a:t>2.2. Описание образовательной деятельности в соответствии с направлениями развития ребенка, представленными в пяти образовательных областях </a:t>
            </a:r>
          </a:p>
          <a:p>
            <a:r>
              <a:rPr lang="ru-RU" sz="1500" dirty="0"/>
              <a:t>2.3. Взаимодействие взрослых с детьми </a:t>
            </a:r>
          </a:p>
          <a:p>
            <a:r>
              <a:rPr lang="ru-RU" sz="1500" dirty="0"/>
              <a:t>2.4. Взаимодействие педагогического коллектива с семьями дошкольников с ТНР </a:t>
            </a:r>
          </a:p>
          <a:p>
            <a:r>
              <a:rPr lang="ru-RU" sz="1500" dirty="0"/>
              <a:t>2.5. Программа коррекционной работы с детьми с ТНР (содержание образовательной деятельности по профессиональной коррекции нарушений развития детей (коррекционная программа)) </a:t>
            </a:r>
          </a:p>
          <a:p>
            <a:r>
              <a:rPr lang="ru-RU" sz="1500" dirty="0"/>
              <a:t>2.6.Программа воспитания </a:t>
            </a:r>
          </a:p>
          <a:p>
            <a:r>
              <a:rPr lang="ru-RU" sz="1500" dirty="0"/>
              <a:t>3.ОРГАНИЗАЦИОННЫЙ РАЗДЕЛ </a:t>
            </a:r>
          </a:p>
          <a:p>
            <a:r>
              <a:rPr lang="ru-RU" sz="1500" dirty="0"/>
              <a:t>3.1. Психолого-педагогические условия, обеспечивающие развитие ребенка </a:t>
            </a:r>
          </a:p>
          <a:p>
            <a:r>
              <a:rPr lang="ru-RU" sz="1500" dirty="0"/>
              <a:t>3.2. Организация развивающей предметно-пространственной среды </a:t>
            </a:r>
          </a:p>
          <a:p>
            <a:r>
              <a:rPr lang="ru-RU" sz="1500" dirty="0"/>
              <a:t>3.3. Кадровые условия реализации Программы </a:t>
            </a:r>
          </a:p>
          <a:p>
            <a:r>
              <a:rPr lang="ru-RU" sz="1500" dirty="0"/>
              <a:t>3.4. Материально-техническое обеспечение Программы </a:t>
            </a:r>
          </a:p>
          <a:p>
            <a:r>
              <a:rPr lang="ru-RU" sz="1500" dirty="0"/>
              <a:t>3.5. Финансовые условия реализации Программы </a:t>
            </a:r>
          </a:p>
          <a:p>
            <a:r>
              <a:rPr lang="ru-RU" sz="1500" dirty="0"/>
              <a:t>3.6. Планирование образовательной деятельности </a:t>
            </a:r>
          </a:p>
          <a:p>
            <a:r>
              <a:rPr lang="ru-RU" sz="1500" dirty="0"/>
              <a:t>3.7.Режим дня и распорядок </a:t>
            </a:r>
          </a:p>
          <a:p>
            <a:r>
              <a:rPr lang="ru-RU" sz="1500" dirty="0"/>
              <a:t>3.8. Перспективы 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ресурсов </a:t>
            </a:r>
          </a:p>
          <a:p>
            <a:r>
              <a:rPr lang="ru-RU" sz="1500" dirty="0"/>
              <a:t>3.9. Перечень нормативных и нормативно-методических документов </a:t>
            </a:r>
          </a:p>
          <a:p>
            <a:r>
              <a:rPr lang="ru-RU" sz="1500" dirty="0"/>
              <a:t>3.10. Специальная и методическая литература 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963481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7558" y="4792532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191204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2906581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732" y="-8069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8732" y="5783131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pic>
        <p:nvPicPr>
          <p:cNvPr id="41" name="Picture 4" descr="http://www.i-telo-i-delo.ru/css/image/29170292.png">
            <a:extLst>
              <a:ext uri="{FF2B5EF4-FFF2-40B4-BE49-F238E27FC236}">
                <a16:creationId xmlns:a16="http://schemas.microsoft.com/office/drawing/2014/main" id="{E89EC6C8-EA1F-41EA-8B9C-E9753D70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81" y="3673744"/>
            <a:ext cx="230504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6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4348" y="332656"/>
            <a:ext cx="77153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Цель реализации Программы: </a:t>
            </a:r>
            <a:r>
              <a:rPr lang="ru-RU" sz="1400" dirty="0"/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 </a:t>
            </a:r>
          </a:p>
          <a:p>
            <a:r>
              <a:rPr lang="ru-RU" sz="1400" dirty="0"/>
              <a:t>Задачи Программы: </a:t>
            </a:r>
          </a:p>
          <a:p>
            <a:r>
              <a:rPr lang="ru-RU" sz="1400" dirty="0"/>
              <a:t> реализация содержания АОП ДО; </a:t>
            </a:r>
          </a:p>
          <a:p>
            <a:r>
              <a:rPr lang="ru-RU" sz="1400" dirty="0"/>
              <a:t> коррекция недостатков психофизического развития обучающихся с ОВЗ; </a:t>
            </a:r>
          </a:p>
          <a:p>
            <a:r>
              <a:rPr lang="ru-RU" sz="1400" dirty="0"/>
              <a:t> охрана и укрепление физического и психического здоровья обучающихся с ОВЗ, в том числе их эмоционального благополучия; </a:t>
            </a:r>
          </a:p>
          <a:p>
            <a:r>
              <a:rPr lang="ru-RU" sz="1400" dirty="0"/>
              <a:t> обеспечение равных возможностей для полноценного развития ребенка с ОВЗ в период дошкольного образования независимо от места проживания, пола, нации, языка, социального статуса; </a:t>
            </a:r>
          </a:p>
          <a:p>
            <a:r>
              <a:rPr lang="ru-RU" sz="1400" dirty="0"/>
              <a:t>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педагогическим работником, родителями (законными представителями), другими детьми; </a:t>
            </a:r>
          </a:p>
          <a:p>
            <a:r>
              <a:rPr lang="ru-RU" sz="1400" dirty="0"/>
              <a:t>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 </a:t>
            </a:r>
          </a:p>
          <a:p>
            <a:r>
              <a:rPr lang="ru-RU" sz="1400" dirty="0"/>
              <a:t> формирование общей культуры личности обучающихся с ОВЗ,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 </a:t>
            </a:r>
          </a:p>
          <a:p>
            <a:r>
              <a:rPr lang="ru-RU" sz="1400" dirty="0"/>
              <a:t> формирование социокультурной среды, соответствующей психофизическим и индивидуальным особенностям развития обучающихся с ОВЗ; </a:t>
            </a:r>
          </a:p>
          <a:p>
            <a:r>
              <a:rPr lang="ru-RU" sz="1400" dirty="0"/>
              <a:t>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400" dirty="0" err="1"/>
              <a:t>абилитации</a:t>
            </a:r>
            <a:r>
              <a:rPr lang="ru-RU" sz="1400" dirty="0"/>
              <a:t>), охраны и укрепления здоровья обучающихся с ОВЗ; </a:t>
            </a:r>
          </a:p>
          <a:p>
            <a:r>
              <a:rPr lang="ru-RU" sz="1400" dirty="0"/>
              <a:t> обеспечение преемственности целей, задач и содержания дошкольного и начального общего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8810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319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437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437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5786" y="443568"/>
            <a:ext cx="73581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образовательной деятельности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принимают участие квалифицированные специалисты: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–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(35 педагогов):  </a:t>
            </a:r>
          </a:p>
          <a:p>
            <a:pPr marL="342900" indent="-3429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13 педагогов – первая квалификационная категория, у 17 педагогов -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 (3 педагога): у 2-х – высшая квалификационная категория, 1 – молодой специалист;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физкультуре –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  (6 педагогов):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2-х – высшая квалификационная  – категория, у 4-х -  первая 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– высшая квалификационная категория.</a:t>
            </a:r>
          </a:p>
        </p:txBody>
      </p:sp>
    </p:spTree>
    <p:extLst>
      <p:ext uri="{BB962C8B-B14F-4D97-AF65-F5344CB8AC3E}">
        <p14:creationId xmlns:p14="http://schemas.microsoft.com/office/powerpoint/2010/main" val="154086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96202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9605" y="479107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0779" y="2905124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0779" y="-952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3808543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0779" y="578167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42910" y="1000108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МДОУ «Детский сад № 3»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разностороннее развитие детей от 1,5 до 7 лет с учётом их возрастных и индивидуальных особенностей по основным направлениям развития и образования детей (образовательным областям):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 осуществляет обучение и развитие, а также коррекцию недостатков в речевом развитии детей дошкольного возраста.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Кроме этого, данная программа решает следующие задачи в работе с детьми с </a:t>
            </a:r>
            <a:r>
              <a:rPr lang="ru-RU" dirty="0" err="1">
                <a:solidFill>
                  <a:srgbClr val="002060"/>
                </a:solidFill>
              </a:rPr>
              <a:t>логоневрозом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r>
              <a:rPr lang="ru-RU" dirty="0">
                <a:solidFill>
                  <a:srgbClr val="002060"/>
                </a:solidFill>
              </a:rPr>
              <a:t>- нормализация общего и речевого поведения детей с учетом возрастных и психофизиологических особенностей; </a:t>
            </a:r>
          </a:p>
          <a:p>
            <a:r>
              <a:rPr lang="ru-RU" dirty="0">
                <a:solidFill>
                  <a:srgbClr val="002060"/>
                </a:solidFill>
              </a:rPr>
              <a:t>- формирование навыков пользования самостоятельной речью без заикания.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0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63371"/>
            <a:ext cx="457200" cy="9144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85723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0705" y="2919136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48" y="357166"/>
            <a:ext cx="72152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области социально-коммуникативного развития </a:t>
            </a:r>
            <a:r>
              <a:rPr lang="ru-RU" dirty="0">
                <a:solidFill>
                  <a:srgbClr val="002060"/>
                </a:solidFill>
              </a:rPr>
              <a:t>ребенка с ТНР, с учетом его психофизических особенностей, в условиях информационной социализации основными задачами образовательной деятельности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усвоения норм и ценностей, принятых в обществе, включая моральные и нравственные ценности;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общения и взаимодействия ребенка с ТНР с педагогическим работником и другими детьми; </a:t>
            </a:r>
          </a:p>
          <a:p>
            <a:r>
              <a:rPr lang="ru-RU" dirty="0">
                <a:solidFill>
                  <a:srgbClr val="002060"/>
                </a:solidFill>
              </a:rPr>
              <a:t> становления самостоятельности, целенаправленности и саморегуляции собственных действий;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эмоциональной отзывчивости, сопереживания;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готовности к совместной деятельности с другими детьми и педагогическим работником;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уважительного отношения и чувства принадлежности к своей семье и к сообществу обучающихся и педагогических работников в Организации;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позитивных установок к различным видам труда и творчества;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основ безопасного поведения в быту, социуме, природе;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коммуникативных и социальных навыков ребенка с ТНР;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игровой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99178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914" y="381134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8013" y="190500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532993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"Познавательное развитие" </a:t>
            </a:r>
          </a:p>
          <a:p>
            <a:r>
              <a:rPr lang="ru-RU" dirty="0">
                <a:solidFill>
                  <a:srgbClr val="002060"/>
                </a:solidFill>
              </a:rPr>
              <a:t>основными задачами образовательной деятельности </a:t>
            </a:r>
          </a:p>
          <a:p>
            <a:r>
              <a:rPr lang="ru-RU" dirty="0">
                <a:solidFill>
                  <a:srgbClr val="002060"/>
                </a:solidFill>
              </a:rPr>
              <a:t>с детьми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интересов обучающихся, любознательности </a:t>
            </a:r>
          </a:p>
          <a:p>
            <a:r>
              <a:rPr lang="ru-RU" dirty="0">
                <a:solidFill>
                  <a:srgbClr val="002060"/>
                </a:solidFill>
              </a:rPr>
              <a:t>и познавательной мотивации;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познавательных действий, становления </a:t>
            </a:r>
          </a:p>
          <a:p>
            <a:r>
              <a:rPr lang="ru-RU" dirty="0">
                <a:solidFill>
                  <a:srgbClr val="002060"/>
                </a:solidFill>
              </a:rPr>
              <a:t>сознания;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воображения и творческой активности;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первичных представлений о себе, других </a:t>
            </a:r>
          </a:p>
          <a:p>
            <a:r>
              <a:rPr lang="ru-RU" dirty="0">
                <a:solidFill>
                  <a:srgbClr val="002060"/>
                </a:solidFill>
              </a:rPr>
              <a:t>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следствиях);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представлений о виртуальной среде, о возможностях и рисках интернета.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2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1914" y="2889215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9419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2324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2644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81384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pic>
        <p:nvPicPr>
          <p:cNvPr id="47" name="Picture 2" descr="http://064vrspb.caduk.ru/images/0_e9309_5507d0d7_orig.png">
            <a:extLst>
              <a:ext uri="{FF2B5EF4-FFF2-40B4-BE49-F238E27FC236}">
                <a16:creationId xmlns:a16="http://schemas.microsoft.com/office/drawing/2014/main" id="{0AE1C787-9DF2-4CD1-B66B-4B685B28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50" y="800100"/>
            <a:ext cx="16889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65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1682</TotalTime>
  <Words>2762</Words>
  <Application>Microsoft Office PowerPoint</Application>
  <PresentationFormat>Экран (4:3)</PresentationFormat>
  <Paragraphs>248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Элеонора Комарова</cp:lastModifiedBy>
  <cp:revision>174</cp:revision>
  <dcterms:created xsi:type="dcterms:W3CDTF">2014-04-25T09:32:23Z</dcterms:created>
  <dcterms:modified xsi:type="dcterms:W3CDTF">2023-10-02T15:25:30Z</dcterms:modified>
</cp:coreProperties>
</file>