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93" r:id="rId3"/>
    <p:sldId id="312" r:id="rId4"/>
    <p:sldId id="294" r:id="rId5"/>
    <p:sldId id="298" r:id="rId6"/>
    <p:sldId id="299" r:id="rId7"/>
    <p:sldId id="297" r:id="rId8"/>
    <p:sldId id="300" r:id="rId9"/>
    <p:sldId id="296" r:id="rId10"/>
    <p:sldId id="303" r:id="rId11"/>
    <p:sldId id="301" r:id="rId12"/>
    <p:sldId id="304" r:id="rId13"/>
    <p:sldId id="314" r:id="rId14"/>
    <p:sldId id="305" r:id="rId15"/>
    <p:sldId id="306" r:id="rId16"/>
    <p:sldId id="307" r:id="rId17"/>
    <p:sldId id="308" r:id="rId18"/>
    <p:sldId id="309" r:id="rId19"/>
    <p:sldId id="311" r:id="rId20"/>
    <p:sldId id="31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FF"/>
    <a:srgbClr val="0080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24E18-E3E6-4B36-A844-A4AE8C72527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CA8-83C3-4303-BAC9-5580786D5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22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61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CCA8-83C3-4303-BAC9-5580786D528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22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6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74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20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9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9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33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6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11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4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28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52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03CD-736A-47DF-BAED-9EB41204EB2F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3A55-4CD1-4D2B-8E1D-F77ABA455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4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.gif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114580"/>
            <a:ext cx="6400800" cy="17295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«</a:t>
            </a:r>
            <a:r>
              <a:rPr lang="ru-RU" sz="1600" b="1" dirty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етский сад № 3» г. Ярославль</a:t>
            </a:r>
          </a:p>
        </p:txBody>
      </p:sp>
      <p:grpSp>
        <p:nvGrpSpPr>
          <p:cNvPr id="41" name="Group 71"/>
          <p:cNvGrpSpPr>
            <a:grpSpLocks/>
          </p:cNvGrpSpPr>
          <p:nvPr/>
        </p:nvGrpSpPr>
        <p:grpSpPr bwMode="auto">
          <a:xfrm>
            <a:off x="972830" y="1905000"/>
            <a:ext cx="7415594" cy="2286000"/>
            <a:chOff x="2481" y="2448"/>
            <a:chExt cx="2655" cy="1440"/>
          </a:xfrm>
        </p:grpSpPr>
        <p:sp>
          <p:nvSpPr>
            <p:cNvPr id="42" name="AutoShape 60"/>
            <p:cNvSpPr>
              <a:spLocks noChangeArrowheads="1"/>
            </p:cNvSpPr>
            <p:nvPr/>
          </p:nvSpPr>
          <p:spPr bwMode="auto">
            <a:xfrm>
              <a:off x="2481" y="2448"/>
              <a:ext cx="2655" cy="14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Презентация  образовательной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программы  МДОУ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«Детский сад № 3»     </a:t>
              </a:r>
              <a:endPara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 flipV="1">
              <a:off x="2806" y="2562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 flipV="1">
              <a:off x="2806" y="2844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 flipV="1">
              <a:off x="2806" y="3084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66"/>
            <p:cNvSpPr>
              <a:spLocks noChangeShapeType="1"/>
            </p:cNvSpPr>
            <p:nvPr/>
          </p:nvSpPr>
          <p:spPr bwMode="auto">
            <a:xfrm flipV="1">
              <a:off x="2806" y="3311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 flipV="1">
              <a:off x="2806" y="3552"/>
              <a:ext cx="2112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9" name="Line 65"/>
          <p:cNvSpPr>
            <a:spLocks noChangeShapeType="1"/>
          </p:cNvSpPr>
          <p:nvPr/>
        </p:nvSpPr>
        <p:spPr bwMode="auto">
          <a:xfrm flipV="1">
            <a:off x="1937237" y="3990975"/>
            <a:ext cx="5802923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1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1914" y="381134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8013" y="190500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39788" y="82689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интересов детей, любознательности и познавательной мотивации;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действий, становление сознания;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и творческой активности;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малой родине и Отечестве, представлений о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ценностях нашего народа, об отечественных традициях и праздниках;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планете Земля как общем доме людей, об особенностях её природы, о многообразии стран и народов мира.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1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929198"/>
            <a:ext cx="5076928" cy="16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1914" y="2889215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9419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05626" y="482324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22644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81384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59587" y="1951859"/>
            <a:ext cx="457200" cy="957879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46633" y="2922719"/>
            <a:ext cx="457200" cy="914400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5576" y="266701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cs typeface="Times New Roman" pitchFamily="18" charset="0"/>
            </a:endParaRPr>
          </a:p>
        </p:txBody>
      </p:sp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9587" y="99060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0345" y="481965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51519" y="1905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4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9587" y="383711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51519" y="581025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57224" y="889844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 как средством общения и культуры;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аналитико-синтетической активности как предпосылки обучения грамоте.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1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36188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5819" y="2871057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1538" y="610136"/>
            <a:ext cx="73803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ценностно-смыслового восприятия и понимания произведений искусства (словесного, музыкального изобразительного), мира природы;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эстетического отношения к окружающему миру;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видах искусства;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музыки, художественной литературы, фольклора;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1" name="Picture 2" descr="http://064vrspb.caduk.ru/images/0_e9309_5507d0d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5876"/>
            <a:ext cx="1828283" cy="230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36188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3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5819" y="2871057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1538" y="610136"/>
            <a:ext cx="7380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двигательном виде деятельности детей, в том числе связанным с выполнением упражнений;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качеств, координации и гибкости, способствующих правильному формированию опорно-двигательной системы организма;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равновесия, координации движения, крупной и мелкой моторики обеих рук;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основных движений (ходьба, бег, мягкие прыжки, повороты в обе стороны);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некоторых видах спорта;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подвижными играми с правилами;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pPr algn="ctr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1" name="Picture 2" descr="http://064vrspb.caduk.ru/images/0_e9309_5507d0d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5876"/>
            <a:ext cx="1828283" cy="230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976036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50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367" y="4476276"/>
            <a:ext cx="6654362" cy="21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t3.ggpht.com/-8u8_JFl2BWc/AAAAAAAAAAI/AAAAAAAAAAA/HJKlQ_cT6x8/s900-c-k-no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928" y="68006"/>
            <a:ext cx="2459732" cy="24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118" y="2693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762000"/>
            <a:ext cx="5063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Результаты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565838"/>
            <a:ext cx="5562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pic>
        <p:nvPicPr>
          <p:cNvPr id="46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314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www.abc-color.com/oblaka/ellipticheskiye-oblaka-gorizontam-raskr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376" y="2707728"/>
            <a:ext cx="985344" cy="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5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2895" y="1944704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1914" y="2879573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94868" y="984552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705626" y="4813603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686800" y="13002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07241" y="3815831"/>
            <a:ext cx="436759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5804202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4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1600" y="77441"/>
            <a:ext cx="7283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07905" y="2362200"/>
            <a:ext cx="4975058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987824" y="3200400"/>
            <a:ext cx="5695138" cy="723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</a:t>
            </a:r>
            <a:r>
              <a:rPr lang="ru-RU" sz="1200" dirty="0" err="1">
                <a:latin typeface="Calibri" panose="020F0502020204030204" pitchFamily="34" charset="0"/>
                <a:cs typeface="Times New Roman" pitchFamily="18" charset="0"/>
              </a:rPr>
              <a:t>др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, способен выбирать себе род занятий, участников по совместной деятельности;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835696" y="4834759"/>
            <a:ext cx="684726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конфликты.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67744" y="3962400"/>
            <a:ext cx="6420863" cy="8513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55273" y="1409700"/>
            <a:ext cx="3927690" cy="8975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27584" y="5753100"/>
            <a:ext cx="7855379" cy="11049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</a:t>
            </a:r>
            <a:r>
              <a:rPr lang="ru-RU" sz="1200" dirty="0" err="1">
                <a:latin typeface="Calibri" panose="020F0502020204030204" pitchFamily="34" charset="0"/>
                <a:cs typeface="Times New Roman" pitchFamily="18" charset="0"/>
              </a:rPr>
              <a:t>причинно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 - 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619368" y="450714"/>
            <a:ext cx="3063594" cy="9208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</p:txBody>
      </p:sp>
      <p:pic>
        <p:nvPicPr>
          <p:cNvPr id="3074" name="Picture 2" descr="http://sessiya-ua.com/pars_docs/refs/38/37111/37111_html_5dd69c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82">
            <a:off x="825375" y="1638300"/>
            <a:ext cx="179614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5" name="AutoShape 5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7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07504" y="381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Кольцо 6"/>
          <p:cNvSpPr/>
          <p:nvPr/>
        </p:nvSpPr>
        <p:spPr>
          <a:xfrm>
            <a:off x="2389911" y="1666875"/>
            <a:ext cx="4680520" cy="4381500"/>
          </a:xfrm>
          <a:prstGeom prst="donut">
            <a:avLst>
              <a:gd name="adj" fmla="val 125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63154" y="4980369"/>
            <a:ext cx="1656184" cy="1258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Участие родителей в педагогическом процессе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13210" y="4955493"/>
            <a:ext cx="1557749" cy="1207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Повышение психолого-педагогической компетентности </a:t>
            </a:r>
            <a:r>
              <a:rPr lang="ru-RU" sz="1400" b="1" dirty="0" smtClean="0"/>
              <a:t>родителей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1484" y="3095625"/>
            <a:ext cx="1597974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Организаци</a:t>
            </a:r>
            <a:r>
              <a:rPr lang="ru-RU" sz="1400" b="1" dirty="0" smtClean="0"/>
              <a:t>-</a:t>
            </a:r>
          </a:p>
          <a:p>
            <a:pPr algn="ctr"/>
            <a:r>
              <a:rPr lang="ru-RU" sz="1400" b="1" dirty="0" err="1" smtClean="0"/>
              <a:t>онные</a:t>
            </a:r>
            <a:endParaRPr lang="ru-RU" sz="1400" b="1" dirty="0"/>
          </a:p>
          <a:p>
            <a:pPr algn="ctr"/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70866" y="1304925"/>
            <a:ext cx="150009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Информаци</a:t>
            </a:r>
            <a:r>
              <a:rPr lang="ru-RU" sz="1400" b="1" dirty="0" smtClean="0"/>
              <a:t>-</a:t>
            </a:r>
          </a:p>
          <a:p>
            <a:pPr algn="ctr"/>
            <a:r>
              <a:rPr lang="ru-RU" sz="1400" b="1" dirty="0" err="1" smtClean="0"/>
              <a:t>онные</a:t>
            </a:r>
            <a:r>
              <a:rPr lang="ru-RU" sz="1400" b="1" dirty="0" smtClean="0"/>
              <a:t> </a:t>
            </a:r>
            <a:endParaRPr lang="ru-RU" sz="1400" b="1" dirty="0"/>
          </a:p>
          <a:p>
            <a:pPr algn="ctr"/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91146" y="1304925"/>
            <a:ext cx="1568418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Просвети-</a:t>
            </a:r>
            <a:r>
              <a:rPr lang="ru-RU" sz="1400" b="1" dirty="0" err="1" smtClean="0"/>
              <a:t>тельские</a:t>
            </a:r>
            <a:endParaRPr lang="ru-RU" sz="1400" b="1" dirty="0"/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18737" y="3095625"/>
            <a:ext cx="1584177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Организационно-</a:t>
            </a:r>
            <a:r>
              <a:rPr lang="ru-RU" sz="1300" b="1" dirty="0" err="1"/>
              <a:t>деятельностные</a:t>
            </a:r>
            <a:r>
              <a:rPr lang="ru-RU" sz="1300" b="1" dirty="0"/>
              <a:t>:</a:t>
            </a:r>
          </a:p>
          <a:p>
            <a:pPr algn="ctr"/>
            <a:endParaRPr lang="ru-RU" sz="1300" dirty="0"/>
          </a:p>
        </p:txBody>
      </p:sp>
      <p:pic>
        <p:nvPicPr>
          <p:cNvPr id="1026" name="Picture 2" descr="http://www.playcast.ru/uploads/2015/05/15/1360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179" y="1948027"/>
            <a:ext cx="4399565" cy="31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3522" y="26670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Формы взаимодействия 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едагогического  коллектива с 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семьями воспитанников </a:t>
            </a:r>
          </a:p>
        </p:txBody>
      </p:sp>
      <p:sp>
        <p:nvSpPr>
          <p:cNvPr id="90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1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2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4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95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96" name="AutoShape 5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594162" y="2912872"/>
            <a:ext cx="369332" cy="1308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836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1044046" y="3045202"/>
            <a:ext cx="2382963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Просветительские</a:t>
            </a:r>
            <a:endParaRPr lang="ru-RU" sz="2000" b="1" dirty="0"/>
          </a:p>
          <a:p>
            <a:pPr algn="ctr"/>
            <a:endParaRPr lang="ru-RU" sz="1200" dirty="0"/>
          </a:p>
          <a:p>
            <a:endParaRPr lang="ru-RU" sz="12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44047" y="890752"/>
            <a:ext cx="2425642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Информационные </a:t>
            </a:r>
            <a:endParaRPr lang="ru-RU" sz="2000" b="1" dirty="0"/>
          </a:p>
          <a:p>
            <a:pPr algn="ctr"/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44046" y="5243681"/>
            <a:ext cx="240559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Организационные</a:t>
            </a:r>
            <a:endParaRPr lang="ru-RU" sz="2000" b="1" dirty="0"/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735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/>
            <a:endParaRPr lang="ru-R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рекламные буклеты, листовки, памятки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фотоальбом о ДОУ;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презентация о деятельности дошкольного учреждения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/>
              <a:t>публикации, выступления в СМИ;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информационные  стенды;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наглядная психолого-педагогическая пропаганда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971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консультирование </a:t>
            </a:r>
            <a:r>
              <a:rPr lang="ru-RU" sz="1400" dirty="0"/>
              <a:t>специалистами детского сада;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тематические встречи;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организация тематических выставок литературы;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семинары;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индивидуальные и групповые беседы;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дискуссии; круглые столы </a:t>
            </a:r>
            <a:endParaRPr lang="ru-RU" sz="1400" dirty="0" smtClean="0"/>
          </a:p>
          <a:p>
            <a:pPr marL="171450" indent="-171450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5257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родительские собрания;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анкетирование;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общественных родительских </a:t>
            </a:r>
            <a:r>
              <a:rPr lang="ru-RU" sz="1400" dirty="0" smtClean="0"/>
              <a:t>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 («Совет родителей»)</a:t>
            </a:r>
            <a:endParaRPr lang="ru-RU" sz="1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5600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3635896" y="341192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3635896" y="12139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6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907323" y="3048000"/>
            <a:ext cx="2080501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600" b="1" dirty="0"/>
              <a:t>Участие родителей в педагогическом процессе</a:t>
            </a:r>
          </a:p>
          <a:p>
            <a:pPr algn="ctr"/>
            <a:endParaRPr lang="ru-RU" sz="11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27584" y="628650"/>
            <a:ext cx="2160240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Организационно-</a:t>
            </a:r>
            <a:r>
              <a:rPr lang="ru-RU" sz="1600" b="1" dirty="0" err="1"/>
              <a:t>деятельностные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07323" y="5269957"/>
            <a:ext cx="2225573" cy="1233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Повышение психолого-педагогической компетентности родителей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3275856" y="5747845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126684" y="3430971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3132896" y="1028700"/>
            <a:ext cx="36004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2936" y="-8308"/>
            <a:ext cx="5422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совместные  образовательные проекты;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совместный с родителями педагогический мониторинг развития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изучение детской продуктивной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выставки работ, выполненные детьми и их родителями;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совместное творчество детей, родителей и педагогов;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создание  детского портфолио;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сборе природного и бросового материала для творческой деятельности детей;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изготовление пособий, игр, атрибутов;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ремонте и благоустройстве детского сада;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помощь в подготовке буклетов, видеофильмов о жизни детей в детском саду;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 в родительских форумах на Интернет-сайте ДОО (гостевая книга);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фотоотчёт о прошедшем мероприятии;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работе органов коллегиального самоуправления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3067" y="30955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занятия, развлечения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театральные представления с участием родителей;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сопровождение детей во время экскурсий;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совместных проектах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участие в Днях открытых дверей, Днях здоровья, Благотворительных акциях, концертах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1334" y="4544421"/>
            <a:ext cx="49954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анкетирование, беседы, интервью, опросы;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ознакомление с Интернет-сайтом детского сада (со специальной рубрикой, посвященной родительскому образованию);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анализ </a:t>
            </a:r>
            <a:r>
              <a:rPr lang="ru-RU" sz="1200" dirty="0"/>
              <a:t>примеров из личной практики семейного воспитания и др.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знакомство с  актуальной и важной информацией на сайте детского сада (группы);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подборка «полезных» сайтов для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фестивали семейного творчества, организация выставок семейных достижений;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 обобщение лучшего родительского опыта;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вручение благодарственных писем, грамот, дипломов.</a:t>
            </a:r>
          </a:p>
        </p:txBody>
      </p:sp>
      <p:sp>
        <p:nvSpPr>
          <p:cNvPr id="47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7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3728" y="1414790"/>
            <a:ext cx="529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открыты к сотрудничеству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648451"/>
            <a:ext cx="22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координаты: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2860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150003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Ярославль ,пр-т Ленина, 11б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25-15-83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mail :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yardou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003@yandex.ru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img-fotki.yandex.ru/get/6402/20573769.a/0_81c78_a6f25ac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09885"/>
            <a:ext cx="5076928" cy="16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1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27584" y="221390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Принята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в новой редакции на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заседании педагогического совета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  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Протокол №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1 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от  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23.08.2023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Утверждена приказом заведующего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itchFamily="18" charset="0"/>
              </a:rPr>
              <a:t>     №123/2 от  23.08.2023.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91" y="243780"/>
            <a:ext cx="6424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Основная образовательная программа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МДОУ «Детский сад № 3»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www.i-telo-i-delo.ru/css/image/29170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6596" y="387043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807804" y="4114799"/>
            <a:ext cx="4487670" cy="7620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+mj-lt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действий</a:t>
            </a:r>
            <a:endParaRPr lang="ru-RU" sz="1200" dirty="0">
              <a:latin typeface="+mj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9901" y="5773192"/>
            <a:ext cx="5716252" cy="87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 игровом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поведении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36156" y="4914900"/>
            <a:ext cx="4963743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 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проявляет 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интерес к сверстникам; наблюдает за их действиями и подражает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им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90116" y="3200400"/>
            <a:ext cx="3816424" cy="9143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игрушек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91301" y="1344921"/>
            <a:ext cx="2259711" cy="8975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движения (бег, лазанье, перешагивание и пр.)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92575" y="2242516"/>
            <a:ext cx="3011506" cy="9578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искусства</a:t>
            </a: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6600" y="-5338"/>
            <a:ext cx="6237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4805596" y="593242"/>
            <a:ext cx="639817" cy="794716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mdou193.edu.yar.ru/uslugi_naseleniyu/69260826_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706018"/>
            <a:ext cx="1915303" cy="23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loridasquaredance.com/convention/59/images/pa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23980"/>
            <a:ext cx="1248440" cy="12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kazkales.caduk.ru/images/kidswithbear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8440" y="914400"/>
            <a:ext cx="1843556" cy="23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5016" y="1931702"/>
            <a:ext cx="457200" cy="958987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4035" y="2866571"/>
            <a:ext cx="457200" cy="951497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98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9774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67892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98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7892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7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5124" name="Picture 4" descr="http://www.i-telo-i-delo.ru/css/image/29170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6596" y="387043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5626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4868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15616" y="620688"/>
            <a:ext cx="70991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3»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24.10.2022 №371-ФЗ «О внесении изменений Федеральный закон об образовании в РФ»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Обновленный ФГОС  дошкольного образования в редакции приказа Минпросвещения России от 08.112022 № 955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09.11.2022 № 809 «Об утверждении основ государственной политики по сохранении укреплению традиционных российских духовно – нравственных ценностей»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 ДО  ( при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25.11.2022 № 1028 регистрация в Минюсте России 28.12.2022 регистрационный № 718447)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15616" y="476671"/>
            <a:ext cx="756084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Структура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основной образовательной программы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 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</a:rPr>
              <a:t>Общее положение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-    Целевой раздел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Пояснительная записка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Планируемые результаты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Педагогическая диагностика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 -   Содержательный раздел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Задачи и содержание образования (обучения 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воспитания) по образовательным областям;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Особенности образовательной деятельности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разных видов и культурных практик;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Способы и направления поддержки детской инициативы;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Вариативные формы, способы, методы и  средства реализации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Особенности взаимодействия педагогического коллектива с семьями обучающихся.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IV</a:t>
            </a:r>
            <a:r>
              <a:rPr lang="ru-RU" sz="2400" dirty="0" smtClean="0">
                <a:solidFill>
                  <a:srgbClr val="002060"/>
                </a:solidFill>
              </a:rPr>
              <a:t>-       Организационный раздел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Направления и задачи коррекционно-развивающей работы;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Программа воспитания.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963481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7558" y="4792532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732" y="1912040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78732" y="2906581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8732" y="-8069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3810000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8732" y="5783131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Объект 2"/>
          <p:cNvSpPr txBox="1">
            <a:spLocks/>
          </p:cNvSpPr>
          <p:nvPr/>
        </p:nvSpPr>
        <p:spPr>
          <a:xfrm>
            <a:off x="755576" y="647290"/>
            <a:ext cx="7416824" cy="5258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3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14348" y="332656"/>
            <a:ext cx="77153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Ведущие цели Программы – </a:t>
            </a:r>
          </a:p>
          <a:p>
            <a:pPr algn="just"/>
            <a:r>
              <a:rPr lang="ru-RU" b="1" dirty="0" smtClean="0"/>
              <a:t>Обеспечение 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pPr algn="just"/>
            <a:r>
              <a:rPr lang="ru-RU" b="1" dirty="0" smtClean="0"/>
              <a:t>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algn="just"/>
            <a:r>
              <a:rPr lang="ru-RU" b="1" dirty="0" smtClean="0"/>
              <a:t>построение (структурирование) содержания образовательной деятельности на основе учета возрастных и индивидуальных особенностей развития;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Развитие духовно-нравственной культуры ребенка, формирование ценностных ориентаций средствами традиционной народной культуры родного края.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1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09600" y="785794"/>
            <a:ext cx="7962928" cy="839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участники реализации Программы: дети дошкольного возраста, педагоги, родители (законные представители). Программа реализуется на государственном языке Российской Федерации. Воспитание и обучение носит светский, общедоступный характер.</a:t>
            </a:r>
            <a:endParaRPr lang="ru-RU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МДОУ воспитывается 294 обучающихся от 1, 5 до 8 лет.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Общее количество групп – 12. Из них 3 группы компенсирующего вида и 9 групп комбинированного вида: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комбинированного вида для детей раннего возраста № 1;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 комбинированного вида для детей 3-4 лет №2;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комбинированного вида для детей 5-6 лет №3;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комбинированного вида для детей 6-7 лет № 4;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компенсирующего вида для детей с тяжелыми нарушениями речи №5;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группа компенсирующего вида для детей с тяжелыми нарушениями речи №6;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комбинированного вида для детей 3-4 года №7;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комбинированного вида для детей 5-6 лет №8;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комбинированного вида для детей 6-7 лет №9;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комбинированного вида для детей раннего возраста № 10;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компенсирующего вида для детей с тяжелыми нарушениями речи №11;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группа комбинированного вида для детей 4-5  лет №9;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974178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0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5626" y="4803229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2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2917278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2628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4868" y="3820697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5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5793828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971550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2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3197" y="4800601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3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4371" y="1920109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4371" y="2914650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4371" y="0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6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2439" y="3818069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4371" y="5791200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85786" y="443568"/>
            <a:ext cx="735811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образовательной деятельности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принимают участие квалифицированные специалисты: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– высшая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(35 педагогов):  </a:t>
            </a:r>
          </a:p>
          <a:p>
            <a:pPr marL="342900" indent="-34290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13 педагогов – первая квалификационная категория, у 17 педагогов - высшая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руководители (3 педагога): у 2-х – высшая квалификационная категория, 1 – молодой специалист;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физкультуре – высшая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  (6 педагогов):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2-х – высшая квалификационная  – категория, у 4-х -  первая  квалификационная категория;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– высшая квалификационная категория.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540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22737"/>
            <a:ext cx="457200" cy="994541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5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962024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09605" y="4791075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7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90779" y="2905124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90779" y="-952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80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8847" y="3808543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1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90779" y="5781674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МДОУ «Детский сад № 3»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разностороннее развитие детей от 1,5 до 8 лет с учётом их возрастных и индивидуальных особенностей по основным направлениям развития и образования детей (образовательным областям):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учреждение осуществляет обучение и развитие, а также коррекцию недостатков в речевом развитии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1592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1963371"/>
            <a:ext cx="457200" cy="914400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grpSp>
        <p:nvGrpSpPr>
          <p:cNvPr id="48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857232"/>
            <a:ext cx="457200" cy="9525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4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99531" y="4805087"/>
            <a:ext cx="457200" cy="990152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5" name="AutoShape 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0705" y="2919136"/>
            <a:ext cx="457200" cy="922245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46" name="AutoShape 5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0705" y="4486"/>
            <a:ext cx="457200" cy="9525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7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8773" y="3822555"/>
            <a:ext cx="457200" cy="990600"/>
          </a:xfrm>
          <a:prstGeom prst="flowChartDelay">
            <a:avLst/>
          </a:prstGeom>
          <a:solidFill>
            <a:srgbClr val="00B0F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7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0705" y="5795686"/>
            <a:ext cx="457200" cy="1066800"/>
          </a:xfrm>
          <a:prstGeom prst="flowChartDelay">
            <a:avLst/>
          </a:prstGeom>
          <a:solidFill>
            <a:srgbClr val="7030A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eaLnBrk="1" hangingPunct="1"/>
            <a:endParaRPr lang="ru-RU" altLang="ru-RU" sz="140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14348" y="357166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норм и ценностей, принятых в обществе, включая моральные и нравственные ценности;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общения и взаимодействия ребёнка со взрослыми и сверстниками;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самостоятельности, целенаправленности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социального и эмоционального интеллекта, эмоциональной отзывчивости, сопереживания;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готовности к совместной деятельности со сверстниками;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уважительного отношения и чувства принадлежности к своей семье и к сообществу детей и взрослых в дошкольном учреждении;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безопасного поведения в быту, социуме, природе.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1619</TotalTime>
  <Words>2163</Words>
  <Application>Microsoft Office PowerPoint</Application>
  <PresentationFormat>Экран (4:3)</PresentationFormat>
  <Paragraphs>234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муниципального дошкольного образовательного учреждения центра развития ребенка – детского сада №12.</dc:title>
  <dc:creator>Admin</dc:creator>
  <cp:lastModifiedBy>Lenovo</cp:lastModifiedBy>
  <cp:revision>173</cp:revision>
  <dcterms:created xsi:type="dcterms:W3CDTF">2014-04-25T09:32:23Z</dcterms:created>
  <dcterms:modified xsi:type="dcterms:W3CDTF">2023-10-01T19:02:24Z</dcterms:modified>
</cp:coreProperties>
</file>