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86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1" r:id="rId15"/>
    <p:sldId id="298" r:id="rId16"/>
    <p:sldId id="302" r:id="rId17"/>
    <p:sldId id="303" r:id="rId18"/>
    <p:sldId id="304" r:id="rId19"/>
    <p:sldId id="305" r:id="rId20"/>
    <p:sldId id="256" r:id="rId21"/>
    <p:sldId id="257" r:id="rId22"/>
    <p:sldId id="258" r:id="rId23"/>
    <p:sldId id="259" r:id="rId24"/>
    <p:sldId id="272" r:id="rId25"/>
    <p:sldId id="260" r:id="rId26"/>
    <p:sldId id="261" r:id="rId27"/>
    <p:sldId id="262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8" r:id="rId37"/>
    <p:sldId id="279" r:id="rId38"/>
    <p:sldId id="280" r:id="rId39"/>
    <p:sldId id="281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3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1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04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9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65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7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0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2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9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9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6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1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1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88C0-50B2-470F-82CE-5B8BA241608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A63F36-61FA-4326-815D-2A4B88109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_Toc468366402"/><Relationship Id="rId2" Type="http://schemas.openxmlformats.org/officeDocument/2006/relationships/hyperlink" Target="#_Toc468366401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68366405"/><Relationship Id="rId5" Type="http://schemas.openxmlformats.org/officeDocument/2006/relationships/hyperlink" Target="#_Toc468366404"/><Relationship Id="rId4" Type="http://schemas.openxmlformats.org/officeDocument/2006/relationships/hyperlink" Target="#_Toc46836640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«Особенности разработки адаптированной образовательной программы дошкольного образования воспитанника с ОВЗ, имеющего ТНР»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43200"/>
            <a:ext cx="10131552" cy="41148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МДОУ «Детский сад № 3»</a:t>
            </a:r>
          </a:p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МДОУ «Детский сад № 16»</a:t>
            </a:r>
          </a:p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МДОУ «Детский сад № 77»</a:t>
            </a:r>
          </a:p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МДОУ «Детский сад № 127»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Муниципальная инновационная площадка</a:t>
            </a:r>
            <a:endParaRPr lang="ru-RU" sz="4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0293" y="271965"/>
            <a:ext cx="749935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</a:t>
            </a:r>
            <a:b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23.07.2013)</a:t>
            </a:r>
            <a:b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 в Российской Федерации"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67530" y="1906724"/>
            <a:ext cx="9503763" cy="4332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Часть </a:t>
            </a:r>
            <a:r>
              <a:rPr lang="ru-RU" altLang="ru-RU" sz="2000" dirty="0">
                <a:latin typeface="Times New Roman" panose="02020603050405020304" pitchFamily="18" charset="0"/>
              </a:rPr>
              <a:t>28 </a:t>
            </a:r>
          </a:p>
          <a:p>
            <a:pPr algn="just">
              <a:lnSpc>
                <a:spcPct val="90000"/>
              </a:lnSpc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возможностей и при необходимости обеспечивающая коррекцию нарушений развития и социальную адаптацию указанных лиц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Часть 23</a:t>
            </a:r>
          </a:p>
          <a:p>
            <a:pPr algn="just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индивидуальный учебный план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</a:t>
            </a: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32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813" y="334094"/>
            <a:ext cx="3341687" cy="15827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имеет только группы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</a:t>
            </a:r>
          </a:p>
        </p:txBody>
      </p:sp>
      <p:sp>
        <p:nvSpPr>
          <p:cNvPr id="3" name="Стрелка вниз 2"/>
          <p:cNvSpPr/>
          <p:nvPr/>
        </p:nvSpPr>
        <p:spPr>
          <a:xfrm rot="16200000">
            <a:off x="5227641" y="350838"/>
            <a:ext cx="17938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91176" y="1"/>
            <a:ext cx="4752975" cy="981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адаптированная образовательная программа для каждого ребенка с ОВЗ</a:t>
            </a:r>
            <a:r>
              <a:rPr lang="ru-RU" sz="1700" dirty="0"/>
              <a:t>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</a:rPr>
              <a:t>АОП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3952" y="1196752"/>
            <a:ext cx="464400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ОСНОВНАЯ ОБРАЗОВАТЕЛЬНАЯ ПРОГРАММА </a:t>
            </a:r>
          </a:p>
          <a:p>
            <a:pPr algn="ctr" eaLnBrk="1" hangingPunct="1">
              <a:defRPr/>
            </a:pPr>
            <a:r>
              <a:rPr lang="ru-RU" sz="1600" b="1" dirty="0"/>
              <a:t>ООП </a:t>
            </a: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5214938" y="1214438"/>
            <a:ext cx="17938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74813" y="2158655"/>
            <a:ext cx="3341687" cy="158432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имеет только группы компенсирующей направленности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35638" y="2349500"/>
            <a:ext cx="4608512" cy="1079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АДАПТИРОВАННАЯ ОСНОВНАЯ ОБРАЗОВАТЕЛЬНАЯ ПРОГРАММА </a:t>
            </a:r>
          </a:p>
          <a:p>
            <a:pPr algn="ctr" eaLnBrk="1" hangingPunct="1">
              <a:defRPr/>
            </a:pPr>
            <a:r>
              <a:rPr lang="ru-RU" b="1" dirty="0"/>
              <a:t>АООП 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228430" y="2726532"/>
            <a:ext cx="18097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74813" y="4067548"/>
            <a:ext cx="3341366" cy="258090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имеет группы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/или оздоровительной, и/или комбинированной направленности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5960" y="4077072"/>
            <a:ext cx="464400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ОСНОВНАЯ ОБРАЗОВАТЕЛЬНАЯ ПРОГРАММА </a:t>
            </a:r>
          </a:p>
          <a:p>
            <a:pPr algn="ctr" eaLnBrk="1" hangingPunct="1">
              <a:defRPr/>
            </a:pPr>
            <a:r>
              <a:rPr lang="ru-RU" sz="1600" b="1" dirty="0"/>
              <a:t>ООП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64201" y="5013326"/>
            <a:ext cx="4752975" cy="18446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tx1"/>
                </a:solidFill>
              </a:rPr>
              <a:t>адаптированная образовательная программа для каждого ребенка с ОВЗ  в группе комбинированной направленности и при наличии детей с ОВЗ в группах </a:t>
            </a:r>
            <a:r>
              <a:rPr lang="ru-RU" sz="1700" dirty="0" err="1">
                <a:solidFill>
                  <a:schemeClr val="tx1"/>
                </a:solidFill>
              </a:rPr>
              <a:t>общеразвивающей</a:t>
            </a:r>
            <a:r>
              <a:rPr lang="ru-RU" sz="1700" dirty="0">
                <a:solidFill>
                  <a:schemeClr val="tx1"/>
                </a:solidFill>
              </a:rPr>
              <a:t> и оздоровительной </a:t>
            </a:r>
            <a:r>
              <a:rPr lang="ru-RU" sz="1700" dirty="0" err="1">
                <a:solidFill>
                  <a:schemeClr val="tx1"/>
                </a:solidFill>
              </a:rPr>
              <a:t>напрвленности</a:t>
            </a:r>
            <a:endParaRPr lang="ru-RU" sz="17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</a:rPr>
              <a:t>АОП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214939" y="5391151"/>
            <a:ext cx="17938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5227641" y="4383088"/>
            <a:ext cx="17938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719" y="544783"/>
            <a:ext cx="7499350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u="sng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</a:t>
            </a:r>
            <a:r>
              <a:rPr lang="ru-RU" sz="2800" b="1" u="sng" cap="all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(АОП)</a:t>
            </a:r>
            <a:r>
              <a:rPr lang="ru-RU" sz="2800" b="1" u="sng" cap="all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cap="all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cap="all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800" b="1" cap="all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b="1" cap="all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3749" y="1733769"/>
            <a:ext cx="8418512" cy="4800600"/>
          </a:xfrm>
        </p:spPr>
        <p:txBody>
          <a:bodyPr>
            <a:normAutofit fontScale="40000" lnSpcReduction="20000"/>
          </a:bodyPr>
          <a:lstStyle/>
          <a:p>
            <a:pPr marL="365760" indent="-283464" algn="just">
              <a:buFont typeface="Wingdings 2"/>
              <a:buChar char=""/>
              <a:defRPr/>
            </a:pPr>
            <a:r>
              <a:rPr lang="ru-RU" sz="5900" b="1" dirty="0">
                <a:solidFill>
                  <a:srgbClr val="EE7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(АОП)</a:t>
            </a: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на основе диагностики ребенка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5900" b="1" dirty="0">
                <a:solidFill>
                  <a:srgbClr val="EE7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(АОП)</a:t>
            </a: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ориентиром для педагогов, родителей и специалистов при работе с детьми. 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5900" b="1" dirty="0">
                <a:solidFill>
                  <a:srgbClr val="EE7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образовательной программы (АОП)</a:t>
            </a:r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требует обсуждения всеми специалистами, работающими с ребенком. 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разработки </a:t>
            </a:r>
            <a:r>
              <a:rPr lang="ru-RU" sz="5900" b="1" dirty="0">
                <a:solidFill>
                  <a:srgbClr val="EE70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АОП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члены команды несут ответственность за ее реализацию в повседневной практической работе в группе и других местах ДОО. </a:t>
            </a:r>
          </a:p>
          <a:p>
            <a:pPr marL="365760" indent="-283464" algn="just">
              <a:buNone/>
              <a:defRPr/>
            </a:pPr>
            <a:r>
              <a:rPr lang="ru-RU" sz="5900" dirty="0"/>
              <a:t> </a:t>
            </a:r>
          </a:p>
          <a:p>
            <a:pPr marL="365760" indent="-283464"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8378" y="2074644"/>
            <a:ext cx="7531100" cy="418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Родители (законные представители) несовершеннолетних обучающихся имеют право: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…..8) присутствовать при обследовании детей психолого-медико-педагогической комиссией, обсуждении результатов обследования и рекомендаций, полученных по результатам обследования,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свое мнение относительно предлагаемых условий для организации обучения и воспитания</a:t>
            </a:r>
            <a:r>
              <a:rPr lang="ru-RU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val="23871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80" y="446088"/>
            <a:ext cx="5049039" cy="43069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компоненты разделов АОП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196" y="446088"/>
            <a:ext cx="5181600" cy="58404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СТРУКТУРНЫХ КОМПОНЕНТОВ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  » г. Ярославль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на заседании</a:t>
            </a:r>
          </a:p>
          <a:p>
            <a:pPr marL="0" indent="0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   от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Согласовано____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воспитанника)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ребенка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</a:p>
          <a:p>
            <a:pPr marL="0" indent="0"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– 1 год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2618" y="1014413"/>
            <a:ext cx="4311793" cy="547211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образовательного учреждения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Гриф согласования программы (с указанием даты проведения и номера протокола заседания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Гриф утверждения программы руководителем образовательного учреждения (с указанием даты и номера приказа)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Гриф согласования с родителями (законными представителями воспитанника)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адаптированной образовательной программы без указании категории лиц с ОВЗ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педагога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разработавшего (их) и реализующего (их) программу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составления программы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98613"/>
            <a:ext cx="1617661" cy="42624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-532766" y="3283892"/>
            <a:ext cx="3478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Титульнгый</a:t>
            </a:r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лист АОП</a:t>
            </a:r>
            <a:endParaRPr lang="ru-RU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57423" y="1598613"/>
            <a:ext cx="24615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</a:t>
            </a:r>
          </a:p>
          <a:p>
            <a:pPr algn="ctr"/>
            <a:r>
              <a:rPr lang="ru-RU" sz="1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endParaRPr lang="ru-RU" sz="1400" b="0" cap="none" spc="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по МДОУ «Детский сад № » от</a:t>
            </a:r>
            <a:endParaRPr lang="ru-RU" sz="1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2350" y="-571500"/>
            <a:ext cx="9291918" cy="11430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  <a:defRPr/>
            </a:pPr>
            <a:r>
              <a:rPr lang="ru-RU" sz="2800" b="1" u="sng" cap="all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b="1" u="sng" cap="all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9600" b="1" u="sng" cap="all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600" b="1" u="sng" cap="all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u="sng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br>
              <a:rPr lang="ru-RU" sz="8000" b="1" u="sng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u="sng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образовательной программы (АОП) воспитанника с ОВЗ</a:t>
            </a:r>
            <a:br>
              <a:rPr lang="ru-RU" sz="8000" b="1" u="sng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u="sng" cap="all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cap="all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600" b="1" cap="all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600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307261" y="1672346"/>
            <a:ext cx="9731188" cy="57991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I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. ЦЕЛЕВОЙ РАЗДЕЛ	</a:t>
            </a: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1.1. Пояснительная записка	</a:t>
            </a: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1.1.1. Цели и задачи Программы	</a:t>
            </a: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1.1.2. Принципы и подходы к формированию Программы</a:t>
            </a: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1.2. Планируемые результаты	</a:t>
            </a: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algn="just">
              <a:buFont typeface="Wingdings 2"/>
              <a:buNone/>
              <a:defRPr/>
            </a:pPr>
            <a:endParaRPr lang="ru-RU" sz="6400" b="1" dirty="0" smtClean="0">
              <a:solidFill>
                <a:schemeClr val="tx1"/>
              </a:solidFill>
            </a:endParaRPr>
          </a:p>
          <a:p>
            <a:pPr marL="365760" indent="-283464" algn="just">
              <a:buFont typeface="Wingdings 2"/>
              <a:buNone/>
              <a:defRPr/>
            </a:pPr>
            <a:r>
              <a:rPr lang="ru-RU" sz="6400" dirty="0" smtClean="0">
                <a:solidFill>
                  <a:schemeClr val="tx1"/>
                </a:solidFill>
              </a:rPr>
              <a:t/>
            </a:r>
            <a:br>
              <a:rPr lang="ru-RU" sz="6400" dirty="0" smtClean="0">
                <a:solidFill>
                  <a:schemeClr val="tx1"/>
                </a:solidFill>
              </a:rPr>
            </a:br>
            <a:endParaRPr lang="ru-RU" sz="6400" dirty="0" smtClean="0">
              <a:solidFill>
                <a:schemeClr val="tx1"/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9688" y="11112"/>
            <a:ext cx="7072312" cy="684688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проектирования и реализации АОП для ребенка с ОВЗ (заключение ПМПК и рекомендации, запрос родителей)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база, регламентирующая деятельность инклюзивного образования.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и задач требует уточнения с учетом особенностей воспитанника с ОВЗ.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проектированию адаптированных образовательных программ для детей дошкольного возраста с ОВЗ отражены в Федеральном Государственном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тандарте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ошкольного Образования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ребенка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ПМПК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ПМПК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(ожидание родителей на образовательные услуги)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специалисты (ФИО, категория, стаж работы),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ст.мед.сестра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здоровья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пребывания ребенка в ДОУ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(сведения о семье, общая характеристика поведения, поведение, реакция на замечание, одобрение, особенности характера, отношение к занятиям и их успешность: темп деятельности.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ребенка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(уровень усвоения программного материала)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ребенка (отклик на эмоциональную поддержку, наибольший интерес к чему проявляет)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7572" y="300038"/>
            <a:ext cx="4311793" cy="61658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Пояснительная записка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Цели и задачи Программы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 Принципы и подходы к формированию Программы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1.1.3 Значимые для реализации характеристики, в том числе характеристики особенностей развития ребенка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98613"/>
            <a:ext cx="1617661" cy="42624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-473887" y="3210416"/>
            <a:ext cx="28953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I.</a:t>
            </a:r>
            <a:r>
              <a:rPr lang="ru-RU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Целевой раздел</a:t>
            </a:r>
            <a:endParaRPr lang="ru-RU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3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106" y="-20175"/>
            <a:ext cx="8955742" cy="656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разделы характеристики: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ФИО воспитанника.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откуда ребенок поступил в группу.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адаптации ребенка в группе: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Соматическое здоровье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самообслуживания: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сфера: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личности: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виды деятельности: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деятельность: 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занятиям: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самооценки: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среда: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ребенка на свой дефект: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коррекционно-образовательной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5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6487" y="862698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1.1.4 Планируемые результаты освоения Программы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5462" y="507216"/>
            <a:ext cx="5281613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освоения Программы представлены в виде целевых ориентиров дошкольного образования и отражены в ООП ДО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ДОУ и конкретизированы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его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речеязыковых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нарушений и сопутствующих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проявлений на основании психолого-педагогической характеристики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191" y="220106"/>
            <a:ext cx="933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br>
              <a:rPr lang="ru-RU" b="1" u="sng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коррекционного раздела основной образовательной программы (</a:t>
            </a:r>
            <a:r>
              <a:rPr lang="ru-RU" b="1" u="sng" cap="all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</a:t>
            </a:r>
            <a:r>
              <a:rPr lang="ru-RU" b="1" u="sng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до) в группах комбинированной направленности</a:t>
            </a:r>
            <a:br>
              <a:rPr lang="ru-RU" b="1" u="sng" cap="all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562" y="1391898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Инклюзивное образование в группе комбинированной направленности.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коррекционной и образовательной деятельности </a:t>
            </a:r>
            <a:endParaRPr lang="ru-RU" sz="17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3815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индивидуального развития ребенка дошкольного возраста с ТНР</a:t>
            </a:r>
            <a:endParaRPr lang="ru-R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3815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детей с тяжелыми нарушениями речи (общим недоразвитием речи) 	</a:t>
            </a:r>
          </a:p>
          <a:p>
            <a:pPr marL="342900" marR="43815" lvl="0" indent="-342900">
              <a:spcAft>
                <a:spcPts val="0"/>
              </a:spcAft>
              <a:buFont typeface="+mj-lt"/>
              <a:buAutoNum type="arabicPeriod" startAt="3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Содержание образовательных областей программы.</a:t>
            </a:r>
            <a:r>
              <a:rPr lang="ru-RU" sz="1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Коррекционная, </a:t>
            </a: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образовательная, 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деятельность</a:t>
            </a:r>
          </a:p>
          <a:p>
            <a:pPr marR="7620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5.1 Образовательная область «Речевое развитие» 	</a:t>
            </a:r>
          </a:p>
          <a:p>
            <a:pPr marR="7620">
              <a:spcAft>
                <a:spcPts val="0"/>
              </a:spcAft>
            </a:pPr>
            <a:r>
              <a:rPr lang="ru-RU" sz="17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7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дошкольный возраст (с 4 до 5 лет) </a:t>
            </a:r>
            <a:endParaRPr lang="ru-RU" sz="17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43815">
              <a:spcAft>
                <a:spcPts val="0"/>
              </a:spcAft>
            </a:pPr>
            <a:r>
              <a:rPr lang="ru-RU" sz="17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(с 5 до 6 лет) </a:t>
            </a:r>
            <a:endParaRPr lang="ru-RU" sz="17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43815">
              <a:spcAft>
                <a:spcPts val="0"/>
              </a:spcAft>
            </a:pPr>
            <a:r>
              <a:rPr lang="ru-RU" sz="17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(с 6 до 7 лет) </a:t>
            </a:r>
            <a:endParaRPr lang="ru-RU" sz="17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43815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5.2. Образовательная область «Познавательное развитие» 			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43815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5.3. Образовательная область «Социально-коммуникативное развитие» </a:t>
            </a:r>
          </a:p>
          <a:p>
            <a:pPr marL="457200" marR="43815">
              <a:spcAft>
                <a:spcPts val="0"/>
              </a:spcAft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5.4. Образовательная область «Художественно-эстетическое развитие» </a:t>
            </a:r>
          </a:p>
          <a:p>
            <a:pPr marL="457200" marR="43815"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5.5.</a:t>
            </a: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Образовательная область «Физическое развитие» </a:t>
            </a:r>
          </a:p>
          <a:p>
            <a:pPr marL="457200" marR="43815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образовательного процесса.</a:t>
            </a:r>
            <a:endParaRPr lang="ru-RU" sz="17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1200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образовательного процесса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SzPts val="1200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7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усилий учителя-логопеда и воспитателей</a:t>
            </a:r>
            <a:endParaRPr lang="ru-RU" sz="1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200"/>
            </a:pPr>
            <a:r>
              <a:rPr lang="ru-RU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Организация комплексного психолого-педагогического обследования обучающихся</a:t>
            </a:r>
            <a:endParaRPr lang="ru-RU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91teCgZGBpE/Vm8QK4Aj_aI/AAAAAAAAAF8/HjFhSCiHwJA/s1600/missing_custom_puzzle_completion_157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552" y="3602737"/>
            <a:ext cx="4072128" cy="3255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224"/>
            <a:ext cx="8596668" cy="1662176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Цель мастер-класса:</a:t>
            </a: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 трансляция профессионального опыта по созданию и реализации АОП для детей с ОВЗ, посещающих группы комбинированной направленности,  коллегам ДОО.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6729" y="1025899"/>
            <a:ext cx="7766936" cy="2378481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Содержательный раздел </a:t>
            </a:r>
            <a:r>
              <a:rPr lang="ru-RU" sz="6600" dirty="0" err="1" smtClean="0">
                <a:solidFill>
                  <a:schemeClr val="tx1"/>
                </a:solidFill>
              </a:rPr>
              <a:t>АОП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145126"/>
            <a:ext cx="10004474" cy="604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Общие положения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Описание образовательной деятельности, адаптированной с учётом особенностей ребёнка с 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соответствии с направлениями развития ребёнка, представленными в пяти образовательных областях, с учётом образовательных программ и методических пособий, обеспечивающих реализацию данного раздела (образовательный компонент)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Взаимодействие взрослых с детьми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 Взаимодействие педагогического коллектива с семьями дошкольников с 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Программа коррекционной работы с детьми с 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(содержание образовательной деятельности по профессиональной коррекции нарушений развития детей (коррекционная программа))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249" y="332535"/>
            <a:ext cx="82296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Общие положения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996658"/>
              </p:ext>
            </p:extLst>
          </p:nvPr>
        </p:nvGraphicFramePr>
        <p:xfrm>
          <a:off x="487680" y="980404"/>
          <a:ext cx="10180320" cy="5633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0320"/>
              </a:tblGrid>
              <a:tr h="5633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В содержательном разделе представлены: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u="sng" dirty="0">
                          <a:solidFill>
                            <a:schemeClr val="tx1"/>
                          </a:solidFill>
                          <a:effectLst/>
                        </a:rPr>
                        <a:t>описание модулей образовательной деятельности в соответствии с направлениями развития и психофизическими особенностями ребенка с </a:t>
                      </a:r>
                      <a:r>
                        <a:rPr lang="ru-RU" sz="2400" b="0" u="sng" dirty="0" err="1">
                          <a:solidFill>
                            <a:schemeClr val="tx1"/>
                          </a:solidFill>
                          <a:effectLst/>
                        </a:rPr>
                        <a:t>ТНР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  <a:effectLst/>
                        </a:rPr>
                        <a:t> в пяти образовательных </a:t>
                      </a:r>
                      <a:r>
                        <a:rPr lang="ru-RU" sz="2400" b="0" u="sng" dirty="0" smtClean="0">
                          <a:solidFill>
                            <a:schemeClr val="tx1"/>
                          </a:solidFill>
                          <a:effectLst/>
                        </a:rPr>
                        <a:t>областях</a:t>
                      </a:r>
                      <a:r>
                        <a:rPr lang="ru-RU" sz="2400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учетом используемых вариативных программ дошкольного образования и методических пособий, обеспечивающих реализацию данного содержания.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u="sng" dirty="0">
                          <a:solidFill>
                            <a:schemeClr val="tx1"/>
                          </a:solidFill>
                          <a:effectLst/>
                        </a:rPr>
                        <a:t>описание вариативных форм, способов, методов и средств реализации Программы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 с учетом психофизических, возрастных и индивидуально-психологических особенностей воспитанников с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ТНР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, специфики их образовательных потребностей, мотивов и интересов;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u="sng" dirty="0">
                          <a:solidFill>
                            <a:schemeClr val="tx1"/>
                          </a:solidFill>
                          <a:effectLst/>
                        </a:rPr>
                        <a:t>программа коррекционно-развивающей работы с </a:t>
                      </a:r>
                      <a:r>
                        <a:rPr lang="ru-RU" sz="2400" b="0" u="sng" dirty="0" smtClean="0">
                          <a:solidFill>
                            <a:schemeClr val="tx1"/>
                          </a:solidFill>
                          <a:effectLst/>
                        </a:rPr>
                        <a:t>ребёнком </a:t>
                      </a:r>
                      <a:r>
                        <a:rPr lang="ru-RU" sz="2400" b="0" u="sng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ru-RU" sz="2400" b="0" u="sng" dirty="0" err="1">
                          <a:solidFill>
                            <a:schemeClr val="tx1"/>
                          </a:solidFill>
                          <a:effectLst/>
                        </a:rPr>
                        <a:t>ОВЗ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, описывающая образовательную деятельность по коррекции нарушений развития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ребёнка с </a:t>
                      </a:r>
                      <a:r>
                        <a:rPr lang="ru-RU" sz="2400" b="0" dirty="0" err="1">
                          <a:solidFill>
                            <a:schemeClr val="tx1"/>
                          </a:solidFill>
                          <a:effectLst/>
                        </a:rPr>
                        <a:t>ТНР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0698" marR="50698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249" y="332535"/>
            <a:ext cx="9962271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2800" dirty="0"/>
              <a:t>Описание образовательной деятельности, адаптированной с учётом особенностей ребёнка с ОВЗ в соответствии с направлениями развития ребёнка, представленными в пяти образовательных областях, с учётом образовательных программ и методических пособий, обеспечивающих реализацию данного раздела (образовательный компонент</a:t>
            </a:r>
            <a:r>
              <a:rPr lang="ru-RU" sz="2800" dirty="0" smtClean="0"/>
              <a:t>)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/>
              <a:t>Содержание работы по </a:t>
            </a:r>
            <a:r>
              <a:rPr lang="ru-RU" sz="2400" i="1" dirty="0" smtClean="0"/>
              <a:t>областям полностью </a:t>
            </a:r>
            <a:r>
              <a:rPr lang="ru-RU" sz="2400" i="1" dirty="0"/>
              <a:t>соответствует </a:t>
            </a:r>
            <a:r>
              <a:rPr lang="ru-RU" sz="2400" i="1" dirty="0" err="1"/>
              <a:t>ООП</a:t>
            </a:r>
            <a:r>
              <a:rPr lang="ru-RU" sz="2400" i="1" dirty="0"/>
              <a:t> ДО. </a:t>
            </a:r>
            <a:r>
              <a:rPr lang="ru-RU" sz="2400" i="1" dirty="0" err="1"/>
              <a:t>АОП</a:t>
            </a:r>
            <a:r>
              <a:rPr lang="ru-RU" sz="2400" i="1" dirty="0"/>
              <a:t> конкретизирует, дополняет разделы </a:t>
            </a:r>
            <a:r>
              <a:rPr lang="ru-RU" sz="2400" i="1" dirty="0" err="1"/>
              <a:t>ООП</a:t>
            </a:r>
            <a:r>
              <a:rPr lang="ru-RU" sz="2400" i="1" dirty="0"/>
              <a:t> ДО и определяет содержание программы коррекционной работы с учётом структуры дефекта ребёнка с </a:t>
            </a:r>
            <a:r>
              <a:rPr lang="ru-RU" sz="2400" i="1" dirty="0" err="1"/>
              <a:t>ТНР</a:t>
            </a:r>
            <a:r>
              <a:rPr lang="ru-RU" sz="2400" i="1" dirty="0"/>
              <a:t>, его индивидуально – психологических особенностей, специфики образовательных потребностей. Содержание каждой области проектируется с учётом развития </a:t>
            </a:r>
            <a:r>
              <a:rPr lang="ru-RU" sz="2400" i="1" dirty="0" smtClean="0"/>
              <a:t>воспитанника </a:t>
            </a:r>
            <a:r>
              <a:rPr lang="ru-RU" sz="2400" i="1" dirty="0"/>
              <a:t>с </a:t>
            </a:r>
            <a:r>
              <a:rPr lang="ru-RU" sz="2400" i="1" dirty="0" err="1"/>
              <a:t>ОВЗ</a:t>
            </a:r>
            <a:r>
              <a:rPr lang="ru-RU" sz="2400" i="1" dirty="0"/>
              <a:t>.</a:t>
            </a:r>
            <a:endParaRPr lang="ru-RU" sz="2400" i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87993"/>
              </p:ext>
            </p:extLst>
          </p:nvPr>
        </p:nvGraphicFramePr>
        <p:xfrm>
          <a:off x="883077" y="394469"/>
          <a:ext cx="10511754" cy="6229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3828"/>
                <a:gridCol w="5387926"/>
              </a:tblGrid>
              <a:tr h="356608">
                <a:tc gridSpan="2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образовательной деятельности в соответствии с направлениями развития ребёнка по образовательным областям приведено в </a:t>
                      </a:r>
                      <a:r>
                        <a:rPr lang="ru-RU" sz="1800" b="1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ООП</a:t>
                      </a:r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(раздел </a:t>
                      </a:r>
                      <a:r>
                        <a:rPr lang="en-US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0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Коррекционные задачи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869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педагог – учитель – логопед, воспитатели с обязательным подключением всех педагогов и родителей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словаря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грамматического строя речи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12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24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фонетико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фонематической системы языка и навыков языкового анализа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связной речи и навыков речевого общения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художественной </a:t>
                      </a:r>
                      <a:r>
                        <a:rPr lang="ru-RU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литературы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9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249" y="332535"/>
            <a:ext cx="10312791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Взаимодействие взрослых с детьми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i="1" dirty="0"/>
              <a:t>В соответствии с </a:t>
            </a:r>
            <a:r>
              <a:rPr lang="ru-RU" sz="2400" i="1" dirty="0" err="1"/>
              <a:t>ООП</a:t>
            </a:r>
            <a:r>
              <a:rPr lang="ru-RU" sz="2400" i="1" dirty="0"/>
              <a:t> ДО. </a:t>
            </a:r>
            <a:endParaRPr lang="ru-RU" sz="2400" i="1" dirty="0" smtClean="0"/>
          </a:p>
          <a:p>
            <a:pPr algn="just">
              <a:lnSpc>
                <a:spcPct val="115000"/>
              </a:lnSpc>
            </a:pPr>
            <a:endParaRPr lang="ru-RU" sz="2400" i="1" dirty="0"/>
          </a:p>
          <a:p>
            <a:pPr algn="just">
              <a:lnSpc>
                <a:spcPct val="115000"/>
              </a:lnSpc>
            </a:pPr>
            <a:r>
              <a:rPr lang="ru-RU" sz="2400" i="1" dirty="0" smtClean="0"/>
              <a:t>Личностно-развивающее </a:t>
            </a:r>
            <a:r>
              <a:rPr lang="ru-RU" sz="2400" i="1" dirty="0"/>
              <a:t>взаимодействие со взрослым предполагает индивидуальный подход к каждому ребенку с </a:t>
            </a:r>
            <a:r>
              <a:rPr lang="ru-RU" sz="2400" i="1" dirty="0" err="1"/>
              <a:t>ТНР</a:t>
            </a:r>
            <a:r>
              <a:rPr lang="ru-RU" sz="2400" i="1" dirty="0"/>
              <a:t>: учет его возрастных и индивидуальных особенностей, характера, привычек, предпочтений.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i="1" dirty="0"/>
              <a:t>Цель: создание условий для дальнейшего развития общения ребенка со взрослыми и с другими детьми. </a:t>
            </a:r>
            <a:endParaRPr lang="ru-RU" sz="2400" i="1" dirty="0" smtClean="0"/>
          </a:p>
          <a:p>
            <a:pPr algn="just">
              <a:lnSpc>
                <a:spcPct val="115000"/>
              </a:lnSpc>
            </a:pPr>
            <a:endParaRPr lang="ru-RU" sz="2400" i="1" dirty="0"/>
          </a:p>
          <a:p>
            <a:pPr algn="just">
              <a:lnSpc>
                <a:spcPct val="115000"/>
              </a:lnSpc>
            </a:pPr>
            <a:endParaRPr lang="ru-RU" sz="2400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249" y="332535"/>
            <a:ext cx="10571871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дошкольников с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ТНР</a:t>
            </a:r>
            <a:endParaRPr lang="ru-RU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800" dirty="0" smtClean="0">
              <a:effectLst/>
            </a:endParaRPr>
          </a:p>
          <a:p>
            <a:pPr algn="just">
              <a:lnSpc>
                <a:spcPct val="115000"/>
              </a:lnSpc>
            </a:pPr>
            <a:r>
              <a:rPr lang="ru-RU" sz="2800" i="1" dirty="0" smtClean="0">
                <a:effectLst/>
              </a:rPr>
              <a:t>Взаимодействие педагогического коллектива с семьями воспитанников реализуется в соответствии с содержанием ООП ДОУ и интегрируется с тематикой логопедической работы, проводимой учителем – логопедом и воспитателем комбинированной группы для оказания </a:t>
            </a:r>
            <a:r>
              <a:rPr lang="ru-RU" sz="2800" i="1" dirty="0" err="1" smtClean="0">
                <a:effectLst/>
              </a:rPr>
              <a:t>психолого</a:t>
            </a:r>
            <a:r>
              <a:rPr lang="ru-RU" sz="2800" i="1" dirty="0" smtClean="0">
                <a:effectLst/>
              </a:rPr>
              <a:t> – педагогической помощи родителям (законным представителям) воспитанника с ОВЗ.</a:t>
            </a:r>
            <a:endParaRPr lang="ru-RU" sz="20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5249" y="332535"/>
            <a:ext cx="10789920" cy="614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ru-RU" sz="2800" b="1" dirty="0" smtClean="0"/>
              <a:t>Программа коррекционной работы с детьми с </a:t>
            </a:r>
            <a:r>
              <a:rPr lang="ru-RU" sz="2800" b="1" dirty="0" err="1" smtClean="0"/>
              <a:t>ТНР</a:t>
            </a:r>
            <a:r>
              <a:rPr lang="ru-RU" sz="2800" b="1" dirty="0" smtClean="0"/>
              <a:t> (содержание образовательной деятельности по профессиональной коррекции нарушений развития детей (коррекционная программа))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effectLst/>
            </a:endParaRPr>
          </a:p>
          <a:p>
            <a:r>
              <a:rPr lang="ru-RU" sz="2800" i="1" dirty="0"/>
              <a:t>Целью коррекционной работы в соответствии с требованиями ФГОС ДО является коррекция недостатков в физическом, психическом и речевом развитии ребёнка и его социальной </a:t>
            </a:r>
            <a:r>
              <a:rPr lang="ru-RU" sz="2800" i="1" dirty="0" smtClean="0"/>
              <a:t>адаптации.</a:t>
            </a:r>
            <a:endParaRPr lang="ru-RU" sz="2800" i="1" dirty="0"/>
          </a:p>
          <a:p>
            <a:r>
              <a:rPr lang="ru-RU" sz="2800" i="1" dirty="0"/>
              <a:t>Содержание профессиональной коррекции строится в соответствии с ООП ДО </a:t>
            </a:r>
            <a:r>
              <a:rPr lang="ru-RU" sz="2800" i="1" dirty="0" smtClean="0"/>
              <a:t>(коррекционный раздел)</a:t>
            </a:r>
            <a:endParaRPr lang="ru-RU" sz="2800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6729" y="1025899"/>
            <a:ext cx="7766936" cy="2378481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Организационный раздел </a:t>
            </a:r>
            <a:r>
              <a:rPr lang="ru-RU" sz="6600" dirty="0" err="1" smtClean="0">
                <a:solidFill>
                  <a:schemeClr val="tx1"/>
                </a:solidFill>
              </a:rPr>
              <a:t>АОП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54" y="750037"/>
            <a:ext cx="111697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3.1 </a:t>
            </a:r>
            <a:r>
              <a:rPr lang="ru-RU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Психолого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педагогические условия, обеспечивающие развитие ребёнка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3.2 Организация развивающей предметно – пространственной среды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3.3 Кадровые условия реализации Программы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3.4 Материально – техническое обеспечение Программы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3.5 Финансовые условия реализации Программы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3.6 Планирование образовательной деятельности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3.7. Режим дня и распорядок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3.8 </a:t>
            </a:r>
            <a:r>
              <a:rPr lang="ru-RU" sz="2600" dirty="0"/>
              <a:t>Перспективы работы по совершенствованию и развитию содержания Программы и обеспечивающих ее реализацию нормативно-правовых, финансовых, научно-методических, кадровых, информационных и материально-технических </a:t>
            </a:r>
            <a:r>
              <a:rPr lang="ru-RU" sz="2600" dirty="0" smtClean="0"/>
              <a:t>ресурсов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3.9 </a:t>
            </a:r>
            <a:r>
              <a:rPr lang="ru-RU" sz="2600" dirty="0"/>
              <a:t>Перечень нормативных и нормативно-методических документов</a:t>
            </a:r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875520" cy="2353056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«Тот, кто не идет вперед, тот идет назад. </a:t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    Стоячего положения у жизни нет».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														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В.Г.Белинский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st2.depositphotos.com/3643473/6063/i/950/depositphotos_60638159-stock-photo-person-with-graduation-and-book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672" y="2584704"/>
            <a:ext cx="6608064" cy="427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1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54" y="750037"/>
            <a:ext cx="111697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3.1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педагогические условия, обеспечивающие развитие ребёнка</a:t>
            </a:r>
          </a:p>
          <a:p>
            <a:r>
              <a:rPr lang="ru-RU" sz="2200" dirty="0"/>
              <a:t>Программа предполагает создание следующих психолого-педагогических условий, обеспечивающих образование ребенка с </a:t>
            </a:r>
            <a:r>
              <a:rPr lang="ru-RU" sz="2200" dirty="0" err="1"/>
              <a:t>ТНР</a:t>
            </a:r>
            <a:r>
              <a:rPr lang="ru-RU" sz="2200" dirty="0"/>
              <a:t> в соответствии с его особыми образовательными потребностями.</a:t>
            </a:r>
          </a:p>
          <a:p>
            <a:pPr marL="457200" indent="-457200">
              <a:buAutoNum type="arabicPeriod"/>
            </a:pPr>
            <a:r>
              <a:rPr lang="ru-RU" sz="2200" b="1" i="1" dirty="0" smtClean="0"/>
              <a:t>Личностно-порождающее </a:t>
            </a:r>
            <a:r>
              <a:rPr lang="ru-RU" sz="2200" b="1" i="1" dirty="0"/>
              <a:t>взаимодействие взрослых с </a:t>
            </a:r>
            <a:r>
              <a:rPr lang="ru-RU" sz="2200" b="1" i="1" dirty="0" smtClean="0"/>
              <a:t>детьми</a:t>
            </a:r>
          </a:p>
          <a:p>
            <a:pPr marL="457200" indent="-457200">
              <a:buAutoNum type="arabicPeriod"/>
            </a:pPr>
            <a:r>
              <a:rPr lang="ru-RU" sz="2200" b="1" i="1" dirty="0" smtClean="0"/>
              <a:t>Ориентированность </a:t>
            </a:r>
            <a:r>
              <a:rPr lang="ru-RU" sz="2200" b="1" i="1" dirty="0"/>
              <a:t>педагогической оценки на относительные показатели детской </a:t>
            </a:r>
            <a:r>
              <a:rPr lang="ru-RU" sz="2200" b="1" i="1" dirty="0" smtClean="0"/>
              <a:t>успешности</a:t>
            </a:r>
          </a:p>
          <a:p>
            <a:pPr marL="457200" indent="-457200">
              <a:buAutoNum type="arabicPeriod"/>
            </a:pPr>
            <a:r>
              <a:rPr lang="ru-RU" sz="2200" b="1" i="1" dirty="0" smtClean="0"/>
              <a:t>Формирование </a:t>
            </a:r>
            <a:r>
              <a:rPr lang="ru-RU" sz="2200" b="1" i="1" dirty="0"/>
              <a:t>игры как важнейшего фактора развития ребенка с </a:t>
            </a:r>
            <a:r>
              <a:rPr lang="ru-RU" sz="2200" b="1" i="1" dirty="0" err="1" smtClean="0"/>
              <a:t>ТНР</a:t>
            </a:r>
            <a:r>
              <a:rPr lang="ru-RU" sz="2200" dirty="0" smtClean="0"/>
              <a:t> </a:t>
            </a:r>
            <a:r>
              <a:rPr lang="ru-RU" sz="2200" dirty="0"/>
              <a:t>с учетом необходимости развития вербальных и невербальных компонентов развития ребенка с </a:t>
            </a:r>
            <a:r>
              <a:rPr lang="ru-RU" sz="2200" dirty="0" err="1"/>
              <a:t>ТНР</a:t>
            </a:r>
            <a:r>
              <a:rPr lang="ru-RU" sz="2200" dirty="0"/>
              <a:t> в разных видах игры.</a:t>
            </a:r>
          </a:p>
          <a:p>
            <a:r>
              <a:rPr lang="ru-RU" sz="2200" dirty="0"/>
              <a:t>4. </a:t>
            </a:r>
            <a:r>
              <a:rPr lang="ru-RU" sz="2200" b="1" i="1" dirty="0"/>
              <a:t>Создание развивающей образовательной </a:t>
            </a:r>
            <a:r>
              <a:rPr lang="ru-RU" sz="2200" b="1" i="1" dirty="0" smtClean="0"/>
              <a:t>среды</a:t>
            </a:r>
            <a:endParaRPr lang="ru-RU" sz="2200" dirty="0"/>
          </a:p>
          <a:p>
            <a:r>
              <a:rPr lang="ru-RU" sz="2200" dirty="0" smtClean="0"/>
              <a:t>5</a:t>
            </a:r>
            <a:r>
              <a:rPr lang="ru-RU" sz="2200" dirty="0"/>
              <a:t>. </a:t>
            </a:r>
            <a:r>
              <a:rPr lang="ru-RU" sz="2200" b="1" i="1" dirty="0"/>
              <a:t>Сбалансированность репродуктивной (воспроизводящей готовый образец) и продуктивной (производящей субъективно новый продукт) </a:t>
            </a:r>
            <a:r>
              <a:rPr lang="ru-RU" sz="2200" b="1" i="1" dirty="0" smtClean="0"/>
              <a:t>деятельности</a:t>
            </a:r>
            <a:r>
              <a:rPr lang="ru-RU" sz="2200" dirty="0" smtClean="0"/>
              <a:t> </a:t>
            </a:r>
          </a:p>
          <a:p>
            <a:r>
              <a:rPr lang="ru-RU" sz="2200" dirty="0" smtClean="0"/>
              <a:t>6</a:t>
            </a:r>
            <a:r>
              <a:rPr lang="ru-RU" sz="2200" dirty="0"/>
              <a:t>. </a:t>
            </a:r>
            <a:r>
              <a:rPr lang="ru-RU" sz="2200" b="1" i="1" dirty="0"/>
              <a:t>Участие семьи как необходимое условие для полноценного развития ребенка дошкольного возраста с тяжелыми нарушениями речи</a:t>
            </a:r>
            <a:r>
              <a:rPr lang="ru-RU" sz="2200" dirty="0"/>
              <a:t>.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54" y="750037"/>
            <a:ext cx="111697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3.2 </a:t>
            </a:r>
            <a:r>
              <a:rPr lang="ru-RU" sz="2800" b="1" dirty="0"/>
              <a:t>Организация развивающей предметно-пространственной </a:t>
            </a:r>
            <a:r>
              <a:rPr lang="ru-RU" sz="2800" b="1" dirty="0" smtClean="0"/>
              <a:t>среды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/>
              <a:t>Возможно в соответствии с </a:t>
            </a:r>
            <a:r>
              <a:rPr lang="ru-RU" sz="2400" dirty="0" err="1"/>
              <a:t>ООП</a:t>
            </a:r>
            <a:r>
              <a:rPr lang="ru-RU" sz="2400" dirty="0"/>
              <a:t> ДО при наличии соответствующей </a:t>
            </a:r>
            <a:r>
              <a:rPr lang="ru-RU" sz="2400" dirty="0" smtClean="0"/>
              <a:t>информации</a:t>
            </a:r>
          </a:p>
          <a:p>
            <a:endParaRPr lang="ru-RU" sz="2400" dirty="0"/>
          </a:p>
          <a:p>
            <a:r>
              <a:rPr lang="ru-RU" sz="2400" dirty="0"/>
              <a:t>Предметно-пространственная развивающая образовательная среда  Организации должна соответствовать требованиям Стандарта и санитарно-эпидемиологическим требованиям. </a:t>
            </a:r>
            <a:endParaRPr lang="ru-RU" sz="2400" dirty="0" smtClean="0"/>
          </a:p>
          <a:p>
            <a:r>
              <a:rPr lang="ru-RU" sz="2400" dirty="0" smtClean="0"/>
              <a:t>Предметно-пространственная </a:t>
            </a:r>
            <a:r>
              <a:rPr lang="ru-RU" sz="2400" dirty="0"/>
              <a:t>развивающая образовательная среда  Организации должна обеспечивать условия для физического и психического развития, охраны и укрепления здоровья, коррекции недостатков развития детей с </a:t>
            </a:r>
            <a:r>
              <a:rPr lang="ru-RU" sz="2400" dirty="0" err="1"/>
              <a:t>ТНР</a:t>
            </a:r>
            <a:r>
              <a:rPr lang="ru-RU" sz="2400" dirty="0"/>
              <a:t>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54" y="750037"/>
            <a:ext cx="11169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3.3 </a:t>
            </a:r>
            <a:r>
              <a:rPr lang="ru-RU" sz="2800" dirty="0"/>
              <a:t>Кадровые условия реализации </a:t>
            </a:r>
            <a:r>
              <a:rPr lang="ru-RU" sz="2800" dirty="0" smtClean="0"/>
              <a:t>Программы</a:t>
            </a: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dirty="0"/>
              <a:t>К</a:t>
            </a:r>
            <a:r>
              <a:rPr lang="ru-RU" sz="2800" dirty="0" smtClean="0"/>
              <a:t>адровый </a:t>
            </a:r>
            <a:r>
              <a:rPr lang="ru-RU" sz="2800" dirty="0"/>
              <a:t>состав </a:t>
            </a:r>
            <a:r>
              <a:rPr lang="ru-RU" sz="2800" dirty="0" err="1"/>
              <a:t>МДОУ</a:t>
            </a:r>
            <a:r>
              <a:rPr lang="ru-RU" sz="2800" dirty="0"/>
              <a:t> с указанием образования и категории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54" y="750037"/>
            <a:ext cx="1116974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3.4 </a:t>
            </a:r>
            <a:r>
              <a:rPr lang="ru-RU" sz="2800" b="1" dirty="0"/>
              <a:t>Материально-техническое обеспечение Программы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/>
              <a:t>Материально – техническое обеспечение заключается в организации надлежащей материально – технической базы, позволяющей создать адаптивную и </a:t>
            </a:r>
            <a:r>
              <a:rPr lang="ru-RU" sz="2400" dirty="0" err="1"/>
              <a:t>коррекционно</a:t>
            </a:r>
            <a:r>
              <a:rPr lang="ru-RU" sz="2400" dirty="0"/>
              <a:t> – развивающую среду кабинета специалиста и групповой комнаты</a:t>
            </a:r>
          </a:p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3.5 </a:t>
            </a:r>
            <a:r>
              <a:rPr lang="ru-RU" sz="2800" b="1" dirty="0"/>
              <a:t>Финансовые условия реализации </a:t>
            </a:r>
            <a:r>
              <a:rPr lang="ru-RU" sz="2800" b="1" dirty="0" smtClean="0"/>
              <a:t>Программы</a:t>
            </a:r>
          </a:p>
          <a:p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/>
              <a:t>Финансовое обеспечение реализации </a:t>
            </a:r>
            <a:r>
              <a:rPr lang="ru-RU" sz="2400" dirty="0" err="1"/>
              <a:t>АОП</a:t>
            </a:r>
            <a:r>
              <a:rPr lang="ru-RU" sz="2400" dirty="0"/>
              <a:t> осуществляется в соответствии с потребностями Организации на осуществление всех необходимых расходов на обеспечение конституционного права на бесплатное и общедоступное дошкольное образование с учетом направленности группы, режима пребывания детей в группе, возрастом воспитанников и прочими особенностями реализации Программы.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738074"/>
            <a:ext cx="107043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3.6 </a:t>
            </a:r>
            <a:r>
              <a:rPr lang="ru-RU" sz="2800" b="1" dirty="0"/>
              <a:t>Планирование образовательной деятельности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400" dirty="0"/>
              <a:t>Планирование деятельности педагогов опирается на результаты педагогической оценки индивидуального развития ребёнка и направлено в первую очередь на создание психолого-педагогических условий для развития ребенка, в том числе, на формирование развивающей предметно-пространственной среды. Планирование деятельности Организации направлено на совершенствование ее деятельности и учитывать результаты как внутренней, так и внешней оценки качества реализации программы Организации.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354" y="750037"/>
            <a:ext cx="1116974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3.7 Режим дня и распорядок</a:t>
            </a:r>
          </a:p>
          <a:p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/>
              <a:t>В соответствии с </a:t>
            </a:r>
            <a:r>
              <a:rPr lang="ru-RU" sz="2400" dirty="0" err="1"/>
              <a:t>ООП</a:t>
            </a:r>
            <a:r>
              <a:rPr lang="ru-RU" sz="2400" dirty="0"/>
              <a:t> ДО. </a:t>
            </a:r>
            <a:endParaRPr lang="ru-RU" sz="2400" dirty="0" smtClean="0"/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3.8 </a:t>
            </a:r>
            <a:r>
              <a:rPr lang="ru-RU" sz="2800" dirty="0" smtClean="0"/>
              <a:t>Перспективы </a:t>
            </a:r>
            <a:r>
              <a:rPr lang="ru-RU" sz="2800" dirty="0"/>
              <a:t>работы по совершенствованию и развитию содержания Программы и обеспечивающих ее реализацию нормативно-правовых, финансовых, научно-методических, кадровых, информационных и материально-технических </a:t>
            </a:r>
            <a:r>
              <a:rPr lang="ru-RU" sz="2800" dirty="0" smtClean="0"/>
              <a:t>ресурсов</a:t>
            </a: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3.9 </a:t>
            </a:r>
            <a:r>
              <a:rPr lang="ru-RU" sz="2800"/>
              <a:t> Перечень нормативных и нормативно-методических документов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7957" y="1695163"/>
            <a:ext cx="8596668" cy="4486656"/>
          </a:xfrm>
        </p:spPr>
        <p:txBody>
          <a:bodyPr/>
          <a:lstStyle/>
          <a:p>
            <a:pPr lvl="0"/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ждете вы от этого мастер-класса? </a:t>
            </a:r>
          </a:p>
          <a:p>
            <a:pPr lvl="0"/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Насколько актуальна тема для Вас лично, в вашей работе?</a:t>
            </a:r>
          </a:p>
          <a:p>
            <a:pPr lvl="0"/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Имеете ли Вы опыт разработки АОП на ребенка?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03580" cy="6035040"/>
          </a:xfrm>
        </p:spPr>
        <p:txBody>
          <a:bodyPr>
            <a:noAutofit/>
          </a:bodyPr>
          <a:lstStyle/>
          <a:p>
            <a:pPr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 разработки адаптированной образовательной программы (далее — АОП), прежде всего, обусловлена правом каждого ребенка с особыми образовательными потребностями на получение качественного образования в любой общеобразовательной организации.</a:t>
            </a:r>
            <a:b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8585" y="313241"/>
            <a:ext cx="9838944" cy="6699503"/>
          </a:xfrm>
        </p:spPr>
        <p:txBody>
          <a:bodyPr>
            <a:normAutofit fontScale="92500" lnSpcReduction="20000"/>
          </a:bodyPr>
          <a:lstStyle/>
          <a:p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Несмотря на то, что все основные условия, необходимые для детей с ОВЗ, определены образовательной организацией в АООП ДО, каждому конкретному ребенку требуется определение специфических индивидуальных условий.</a:t>
            </a:r>
          </a:p>
          <a:p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Именно это обосновывает необходимость создания адаптированной образовательной программы (АОП), в которой определены все специфические условия обучения и индивидуальные планируемые результаты, необходимые для конкретного воспитанника с ОВЗ.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5072"/>
            <a:ext cx="8596668" cy="269443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«Не забывайте: работа - всего лишь часть жизни, которую нужно провести в радости и гармонии с самим собой».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ukrainka-shkola.ru/images/11111/%D0%A0%D0%B8%D1%81%D1%83%D0%BD%D0%BE%D0%B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24" y="2621280"/>
            <a:ext cx="9546336" cy="318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1604" y="277961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</a:t>
            </a:r>
            <a:r>
              <a:rPr lang="ru-RU" b="1" dirty="0" smtClean="0"/>
              <a:t>собенности разработки АДАПТИРОВАННОЙ ОБРАЗОВАТЕЛЬНОЙ ПРОГРАММЫ дошкольного образования воспитанника с ОВЗ имеющего ТНР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5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67595" y="619649"/>
            <a:ext cx="9681881" cy="26511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</a:t>
            </a:r>
            <a:b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23.07.2013)</a:t>
            </a:r>
            <a:b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  <a:b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часть 16.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655672" y="2818411"/>
            <a:ext cx="77057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endParaRPr lang="ru-RU" altLang="ru-RU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altLang="ru-RU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обучающийся с ограниченными возможностями здоровья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</a:t>
            </a:r>
          </a:p>
        </p:txBody>
      </p:sp>
    </p:spTree>
    <p:extLst>
      <p:ext uri="{BB962C8B-B14F-4D97-AF65-F5344CB8AC3E}">
        <p14:creationId xmlns:p14="http://schemas.microsoft.com/office/powerpoint/2010/main" val="17612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8607" y="99827"/>
            <a:ext cx="749935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58607" y="1261765"/>
            <a:ext cx="7839075" cy="4432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/>
              <a:t>1.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Содержание образования и условия организации обучения и воспитания обучающихся с ограниченными возможностями здоровья определяются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адаптированной образовательной программой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 для инвалидов также в соответствии с индивидуальной программой реабилитации инвалида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2. Образование обучающихся с ограниченными возможностями здоровья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быть организовано как совместно с другими обучающимися, так и в отдельных классах, группах или в отдельных организациях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осуществляющих образовательную деятельность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Отдельные организации, осуществляющие образовательную деятельность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адаптированным основным общеобразовательным программам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создаются органами государственной власти субъектов Российской Федерации для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 и других обучающихся с ограниченными возможностями здоровья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805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Статья 79 Организация получения образования обучающимися с ограниченными возможностями здоровья</a:t>
            </a:r>
            <a:endParaRPr lang="ru-RU" altLang="ru-RU" sz="2400" dirty="0">
              <a:solidFill>
                <a:srgbClr val="7030A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16431" y="1567620"/>
            <a:ext cx="7272337" cy="4968875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3333CC"/>
              </a:buClr>
              <a:defRPr/>
            </a:pPr>
            <a:endParaRPr lang="ru-RU" altLang="ru-RU" sz="200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80000"/>
              </a:lnSpc>
              <a:buClr>
                <a:srgbClr val="3333CC"/>
              </a:buClr>
              <a:buNone/>
              <a:defRPr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Отдельные организации, осуществляющие образовательную деятельность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адаптированным основным общеобразовательным программам</a:t>
            </a:r>
            <a:r>
              <a:rPr lang="ru-RU" alt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создаются органами государственной власти субъектов Российской Федерации для 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аутистического спектра, со сложными дефектами и других обучающихся с ограниченными возможностями здоровья.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0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84793" y="178624"/>
            <a:ext cx="9953469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РФ от 30 августа 2013 г. № 1014 </a:t>
            </a:r>
            <a:b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-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ДОШКОЛЬНОГО ОБРАЗОВАНИЯ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44557" y="2326767"/>
            <a:ext cx="9593705" cy="34575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могут иметь общеразвивающую, компенсирующую, оздоровительную  или комбинированную направленность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дошкольного  образования  и  условия    организации обучения и  воспитания  детей  с  ограниченными  возможностями   здоровья определяются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образовательной программой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  инвалидов также  в  соответствии   с  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  программой     реабилитации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организациях, осуществляющих   образовательную деятельность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адаптированным  образовательным  программам   дошкольного образования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 быть  созданы  специальные  условия  для   получения дошкольного   образования   детьми   с   ограниченными     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17786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</a:rPr>
              <a:t>Статья 79 Организация получения образования обучающимися с ограниченными возможностями здоровья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9903" y="1658010"/>
            <a:ext cx="7551738" cy="5041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000" dirty="0">
              <a:latin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altLang="ru-RU" sz="2400" dirty="0">
                <a:latin typeface="Times New Roman" pitchFamily="18" charset="0"/>
              </a:rPr>
              <a:t>3. </a:t>
            </a:r>
            <a:r>
              <a:rPr lang="ru-RU" altLang="ru-RU" sz="2000" dirty="0">
                <a:latin typeface="Times New Roman" pitchFamily="18" charset="0"/>
              </a:rPr>
              <a:t>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</a:rPr>
              <a:t>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</a:t>
            </a:r>
            <a:r>
              <a:rPr lang="ru-RU" altLang="ru-RU" sz="2000" dirty="0">
                <a:latin typeface="Times New Roman" pitchFamily="18" charset="0"/>
              </a:rPr>
              <a:t> условия, без которых невозможно или затруднено освоение </a:t>
            </a:r>
            <a:r>
              <a:rPr lang="ru-RU" altLang="ru-RU" sz="2400" dirty="0">
                <a:latin typeface="Times New Roman" pitchFamily="18" charset="0"/>
              </a:rPr>
              <a:t>образовательных программ обучающимися с ОВЗ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2285</Words>
  <Application>Microsoft Office PowerPoint</Application>
  <PresentationFormat>Широкоэкранный</PresentationFormat>
  <Paragraphs>255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Грань</vt:lpstr>
      <vt:lpstr>Мастер-класс«Особенности разработки адаптированной образовательной программы дошкольного образования воспитанника с ОВЗ, имеющего ТНР» </vt:lpstr>
      <vt:lpstr>Цель мастер-класса: трансляция профессионального опыта по созданию и реализации АОП для детей с ОВЗ, посещающих группы комбинированной направленности,  коллегам ДОО. </vt:lpstr>
      <vt:lpstr>«Тот, кто не идет вперед, тот идет назад.          Стоячего положения у жизни нет».                В.Г.Белинский </vt:lpstr>
      <vt:lpstr>           Особенности разработки АДАПТИРОВАННОЙ ОБРАЗОВАТЕЛЬНОЙ ПРОГРАММЫ дошкольного образования воспитанника с ОВЗ имеющего ТНР</vt:lpstr>
      <vt:lpstr>Презентация PowerPoint</vt:lpstr>
      <vt:lpstr>Презентация PowerPoint</vt:lpstr>
      <vt:lpstr>Статья 79 Организация получения образования обучающимися с ограниченными возможностями здоровья</vt:lpstr>
      <vt:lpstr>Презентация PowerPoint</vt:lpstr>
      <vt:lpstr>Статья 79 Организация получения образования обучающимися с ограниченными возможностями здоровья</vt:lpstr>
      <vt:lpstr>Презентация PowerPoint</vt:lpstr>
      <vt:lpstr>Презентация PowerPoint</vt:lpstr>
      <vt:lpstr>Адаптированная образовательная программа (АОП)   </vt:lpstr>
      <vt:lpstr>Статья 44. Права, обязанности и ответственность в сфере образования родителей (законных представителей) несовершеннолетних обучающихся</vt:lpstr>
      <vt:lpstr>Структурные компоненты разделов АОП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Содержательный раздел АОП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Организационный раздел АОП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Выводы: Актуальность разработки адаптированной образовательной программы (далее — АОП), прежде всего, обусловлена правом каждого ребенка с особыми образовательными потребностями на получение качественного образования в любой общеобразовательной организации. </vt:lpstr>
      <vt:lpstr>Презентация PowerPoint</vt:lpstr>
      <vt:lpstr>«Не забывайте: работа - всего лишь часть жизни, которую нужно провести в радости и гармонии с самим собой».                 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Содержательный раздел АОП</dc:title>
  <dc:creator>user</dc:creator>
  <cp:lastModifiedBy>user</cp:lastModifiedBy>
  <cp:revision>29</cp:revision>
  <dcterms:created xsi:type="dcterms:W3CDTF">2018-10-14T17:13:50Z</dcterms:created>
  <dcterms:modified xsi:type="dcterms:W3CDTF">2018-10-18T14:04:19Z</dcterms:modified>
</cp:coreProperties>
</file>