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1" r:id="rId2"/>
    <p:sldId id="291" r:id="rId3"/>
    <p:sldId id="286" r:id="rId4"/>
    <p:sldId id="288" r:id="rId5"/>
    <p:sldId id="285" r:id="rId6"/>
    <p:sldId id="273" r:id="rId7"/>
    <p:sldId id="274" r:id="rId8"/>
    <p:sldId id="275" r:id="rId9"/>
    <p:sldId id="289" r:id="rId10"/>
    <p:sldId id="277" r:id="rId11"/>
    <p:sldId id="278" r:id="rId12"/>
    <p:sldId id="279" r:id="rId13"/>
    <p:sldId id="293" r:id="rId14"/>
    <p:sldId id="292" r:id="rId15"/>
    <p:sldId id="282" r:id="rId16"/>
    <p:sldId id="283" r:id="rId17"/>
    <p:sldId id="294" r:id="rId18"/>
    <p:sldId id="284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>
      <p:cViewPr varScale="1">
        <p:scale>
          <a:sx n="65" d="100"/>
          <a:sy n="65" d="100"/>
        </p:scale>
        <p:origin x="-15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8F6E4-86FE-4034-902A-255B425A3B1C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6D166D-5EE4-4C26-AC43-598F5B022465}">
      <dgm:prSet phldrT="[Текст]" custT="1"/>
      <dgm:spPr/>
      <dgm:t>
        <a:bodyPr/>
        <a:lstStyle/>
        <a:p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AAD28D9C-51E4-4BEF-99C1-72AA201A801E}" type="parTrans" cxnId="{48E90349-5720-47A2-BC24-23D507981DE1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0AD6D1F-F0E7-4C39-B659-BDAFD1AECD85}" type="sibTrans" cxnId="{48E90349-5720-47A2-BC24-23D507981DE1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8A14C47-F8E3-48BE-820A-58A9C61B6C24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Образовательная программа должна обеспечивать достаточное количество времени для игровой деятельности ( не менее 1-2 ч. в день) и возможность свободного общения детей.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333625C-A245-4607-A2A3-2A4DA72C5551}" type="parTrans" cxnId="{C7A852F8-A288-4193-A815-FE5A82AE095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B2BC64E2-E540-486F-BF63-46B8B2E655DE}" type="sibTrans" cxnId="{C7A852F8-A288-4193-A815-FE5A82AE095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6CD3A641-C293-488D-A309-134805B97D5A}">
      <dgm:prSet phldrT="[Текст]" custT="1"/>
      <dgm:spPr/>
      <dgm:t>
        <a:bodyPr/>
        <a:lstStyle/>
        <a:p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DEEFF362-7002-44D4-A491-74553D5F6505}" type="parTrans" cxnId="{16B869A5-13AD-43A0-8CB4-1525B4050FF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8F9EFED-76FB-4595-8AB7-674B372FBD62}" type="sibTrans" cxnId="{16B869A5-13AD-43A0-8CB4-1525B4050FF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9B35155-41D3-4D95-889E-B9961143DFF1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Трансформируемая предметно-пространственная развивающая среда, дающая возможность использовать разные предметы для самостоятельного построения игровой ситуации.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7C57DAD-7AD5-4DFC-8FF0-5212D2387A6C}" type="parTrans" cxnId="{8B68C24F-162E-4938-923A-B7E8DB589BE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526EF1C-F994-4D95-B3FD-3ECAB5408B14}" type="sibTrans" cxnId="{8B68C24F-162E-4938-923A-B7E8DB589BE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F1860D0-F78B-45E9-ADD6-11CD682F3905}">
      <dgm:prSet phldrT="[Текст]"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E6E98D89-AD50-4A1C-A13E-7EA9C833CCBF}" type="parTrans" cxnId="{90091005-7640-4436-9AEA-0B0345DBCF2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E39E48BA-BBE5-464A-BDF7-1CBE4A859541}" type="sibTrans" cxnId="{90091005-7640-4436-9AEA-0B0345DBCF2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13BCFB5-C9FE-4AC2-9272-322F187E8FC7}">
      <dgm:prSet phldrT="[Текст]" custT="1"/>
      <dgm:spPr/>
      <dgm:t>
        <a:bodyPr/>
        <a:lstStyle/>
        <a:p>
          <a:pPr algn="just"/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Игровая компетентность взрослого, его способность приобщать детей к игре. ВЗРОСЛЫЙ ДОЛЖЕН САМ УМЕТЬ ИГРАТЬ!!!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7130A7B4-F463-4044-9E05-FB9127DB1AF7}" type="parTrans" cxnId="{E311DB23-45A9-487A-8055-DD3E0CC50B46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8D99ED5-749B-49EC-B45B-39A5331C68FF}" type="sibTrans" cxnId="{E311DB23-45A9-487A-8055-DD3E0CC50B46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62E834C-5535-4CD3-AFAF-2260163E208E}" type="pres">
      <dgm:prSet presAssocID="{5428F6E4-86FE-4034-902A-255B425A3B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668C5C-A210-44CF-BC59-A3BE3FD02A2D}" type="pres">
      <dgm:prSet presAssocID="{E96D166D-5EE4-4C26-AC43-598F5B022465}" presName="composite" presStyleCnt="0"/>
      <dgm:spPr/>
      <dgm:t>
        <a:bodyPr/>
        <a:lstStyle/>
        <a:p>
          <a:endParaRPr lang="ru-RU"/>
        </a:p>
      </dgm:t>
    </dgm:pt>
    <dgm:pt modelId="{2E7197D2-E5A5-4F84-BF85-9DC715581959}" type="pres">
      <dgm:prSet presAssocID="{E96D166D-5EE4-4C26-AC43-598F5B02246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1CF6A-B0F4-4346-AE74-0ED5E68004CB}" type="pres">
      <dgm:prSet presAssocID="{E96D166D-5EE4-4C26-AC43-598F5B02246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974A8-72CC-49FE-A157-9BC0F185D80C}" type="pres">
      <dgm:prSet presAssocID="{70AD6D1F-F0E7-4C39-B659-BDAFD1AECD85}" presName="sp" presStyleCnt="0"/>
      <dgm:spPr/>
      <dgm:t>
        <a:bodyPr/>
        <a:lstStyle/>
        <a:p>
          <a:endParaRPr lang="ru-RU"/>
        </a:p>
      </dgm:t>
    </dgm:pt>
    <dgm:pt modelId="{4CEED43F-F2CB-4862-A4D4-28C26D00FFA5}" type="pres">
      <dgm:prSet presAssocID="{6CD3A641-C293-488D-A309-134805B97D5A}" presName="composite" presStyleCnt="0"/>
      <dgm:spPr/>
      <dgm:t>
        <a:bodyPr/>
        <a:lstStyle/>
        <a:p>
          <a:endParaRPr lang="ru-RU"/>
        </a:p>
      </dgm:t>
    </dgm:pt>
    <dgm:pt modelId="{D1C6132B-B6FA-441E-A299-94D39B5E13ED}" type="pres">
      <dgm:prSet presAssocID="{6CD3A641-C293-488D-A309-134805B97D5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F4698-5544-4982-A66E-A918E3A818E0}" type="pres">
      <dgm:prSet presAssocID="{6CD3A641-C293-488D-A309-134805B97D5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0B15A-86D6-49B8-A101-4438D81916E6}" type="pres">
      <dgm:prSet presAssocID="{58F9EFED-76FB-4595-8AB7-674B372FBD62}" presName="sp" presStyleCnt="0"/>
      <dgm:spPr/>
      <dgm:t>
        <a:bodyPr/>
        <a:lstStyle/>
        <a:p>
          <a:endParaRPr lang="ru-RU"/>
        </a:p>
      </dgm:t>
    </dgm:pt>
    <dgm:pt modelId="{C40BAA62-955D-456F-9987-471AC97E70E1}" type="pres">
      <dgm:prSet presAssocID="{CF1860D0-F78B-45E9-ADD6-11CD682F3905}" presName="composite" presStyleCnt="0"/>
      <dgm:spPr/>
      <dgm:t>
        <a:bodyPr/>
        <a:lstStyle/>
        <a:p>
          <a:endParaRPr lang="ru-RU"/>
        </a:p>
      </dgm:t>
    </dgm:pt>
    <dgm:pt modelId="{4EA1BBB4-E9B9-47C7-B345-AAD7C2EFFFCE}" type="pres">
      <dgm:prSet presAssocID="{CF1860D0-F78B-45E9-ADD6-11CD682F3905}" presName="parentText" presStyleLbl="alignNode1" presStyleIdx="2" presStyleCnt="3" custLinFactNeighborX="0" custLinFactNeighborY="9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93732-82FC-490A-ABB8-D7A796036FDF}" type="pres">
      <dgm:prSet presAssocID="{CF1860D0-F78B-45E9-ADD6-11CD682F39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2D8C61-8DEF-4D94-A5A3-C56F64A90DB1}" type="presOf" srcId="{5428F6E4-86FE-4034-902A-255B425A3B1C}" destId="{F62E834C-5535-4CD3-AFAF-2260163E208E}" srcOrd="0" destOrd="0" presId="urn:microsoft.com/office/officeart/2005/8/layout/chevron2"/>
    <dgm:cxn modelId="{D72D8229-3326-4F57-9361-DF352943485D}" type="presOf" srcId="{6CD3A641-C293-488D-A309-134805B97D5A}" destId="{D1C6132B-B6FA-441E-A299-94D39B5E13ED}" srcOrd="0" destOrd="0" presId="urn:microsoft.com/office/officeart/2005/8/layout/chevron2"/>
    <dgm:cxn modelId="{14F715FF-C472-417E-929E-1606844FA320}" type="presOf" srcId="{08A14C47-F8E3-48BE-820A-58A9C61B6C24}" destId="{6401CF6A-B0F4-4346-AE74-0ED5E68004CB}" srcOrd="0" destOrd="0" presId="urn:microsoft.com/office/officeart/2005/8/layout/chevron2"/>
    <dgm:cxn modelId="{90091005-7640-4436-9AEA-0B0345DBCF25}" srcId="{5428F6E4-86FE-4034-902A-255B425A3B1C}" destId="{CF1860D0-F78B-45E9-ADD6-11CD682F3905}" srcOrd="2" destOrd="0" parTransId="{E6E98D89-AD50-4A1C-A13E-7EA9C833CCBF}" sibTransId="{E39E48BA-BBE5-464A-BDF7-1CBE4A859541}"/>
    <dgm:cxn modelId="{22EF55EE-1E53-4CEB-B105-16EF8218628C}" type="presOf" srcId="{29B35155-41D3-4D95-889E-B9961143DFF1}" destId="{69BF4698-5544-4982-A66E-A918E3A818E0}" srcOrd="0" destOrd="0" presId="urn:microsoft.com/office/officeart/2005/8/layout/chevron2"/>
    <dgm:cxn modelId="{C7A852F8-A288-4193-A815-FE5A82AE095E}" srcId="{E96D166D-5EE4-4C26-AC43-598F5B022465}" destId="{08A14C47-F8E3-48BE-820A-58A9C61B6C24}" srcOrd="0" destOrd="0" parTransId="{7333625C-A245-4607-A2A3-2A4DA72C5551}" sibTransId="{B2BC64E2-E540-486F-BF63-46B8B2E655DE}"/>
    <dgm:cxn modelId="{25ACC0BE-480B-472C-9444-9AA910EAEB95}" type="presOf" srcId="{CF1860D0-F78B-45E9-ADD6-11CD682F3905}" destId="{4EA1BBB4-E9B9-47C7-B345-AAD7C2EFFFCE}" srcOrd="0" destOrd="0" presId="urn:microsoft.com/office/officeart/2005/8/layout/chevron2"/>
    <dgm:cxn modelId="{8B68C24F-162E-4938-923A-B7E8DB589BE4}" srcId="{6CD3A641-C293-488D-A309-134805B97D5A}" destId="{29B35155-41D3-4D95-889E-B9961143DFF1}" srcOrd="0" destOrd="0" parTransId="{87C57DAD-7AD5-4DFC-8FF0-5212D2387A6C}" sibTransId="{5526EF1C-F994-4D95-B3FD-3ECAB5408B14}"/>
    <dgm:cxn modelId="{DE2155D6-4CBC-4A29-83CC-220C09DCD3C0}" type="presOf" srcId="{F13BCFB5-C9FE-4AC2-9272-322F187E8FC7}" destId="{E8193732-82FC-490A-ABB8-D7A796036FDF}" srcOrd="0" destOrd="0" presId="urn:microsoft.com/office/officeart/2005/8/layout/chevron2"/>
    <dgm:cxn modelId="{48E90349-5720-47A2-BC24-23D507981DE1}" srcId="{5428F6E4-86FE-4034-902A-255B425A3B1C}" destId="{E96D166D-5EE4-4C26-AC43-598F5B022465}" srcOrd="0" destOrd="0" parTransId="{AAD28D9C-51E4-4BEF-99C1-72AA201A801E}" sibTransId="{70AD6D1F-F0E7-4C39-B659-BDAFD1AECD85}"/>
    <dgm:cxn modelId="{05DCD5B8-9FE7-45FE-B253-74E5297DCA0B}" type="presOf" srcId="{E96D166D-5EE4-4C26-AC43-598F5B022465}" destId="{2E7197D2-E5A5-4F84-BF85-9DC715581959}" srcOrd="0" destOrd="0" presId="urn:microsoft.com/office/officeart/2005/8/layout/chevron2"/>
    <dgm:cxn modelId="{16B869A5-13AD-43A0-8CB4-1525B4050FF3}" srcId="{5428F6E4-86FE-4034-902A-255B425A3B1C}" destId="{6CD3A641-C293-488D-A309-134805B97D5A}" srcOrd="1" destOrd="0" parTransId="{DEEFF362-7002-44D4-A491-74553D5F6505}" sibTransId="{58F9EFED-76FB-4595-8AB7-674B372FBD62}"/>
    <dgm:cxn modelId="{E311DB23-45A9-487A-8055-DD3E0CC50B46}" srcId="{CF1860D0-F78B-45E9-ADD6-11CD682F3905}" destId="{F13BCFB5-C9FE-4AC2-9272-322F187E8FC7}" srcOrd="0" destOrd="0" parTransId="{7130A7B4-F463-4044-9E05-FB9127DB1AF7}" sibTransId="{A8D99ED5-749B-49EC-B45B-39A5331C68FF}"/>
    <dgm:cxn modelId="{E49444E2-68A8-4679-A531-D79A17B46354}" type="presParOf" srcId="{F62E834C-5535-4CD3-AFAF-2260163E208E}" destId="{FA668C5C-A210-44CF-BC59-A3BE3FD02A2D}" srcOrd="0" destOrd="0" presId="urn:microsoft.com/office/officeart/2005/8/layout/chevron2"/>
    <dgm:cxn modelId="{DE47AF98-1AA7-417E-961E-EBB8DEC34FDD}" type="presParOf" srcId="{FA668C5C-A210-44CF-BC59-A3BE3FD02A2D}" destId="{2E7197D2-E5A5-4F84-BF85-9DC715581959}" srcOrd="0" destOrd="0" presId="urn:microsoft.com/office/officeart/2005/8/layout/chevron2"/>
    <dgm:cxn modelId="{C135FF0C-3AD8-41B3-82AD-4259678E86DF}" type="presParOf" srcId="{FA668C5C-A210-44CF-BC59-A3BE3FD02A2D}" destId="{6401CF6A-B0F4-4346-AE74-0ED5E68004CB}" srcOrd="1" destOrd="0" presId="urn:microsoft.com/office/officeart/2005/8/layout/chevron2"/>
    <dgm:cxn modelId="{2B2341AD-6A9A-4C21-B4B5-F2867C054790}" type="presParOf" srcId="{F62E834C-5535-4CD3-AFAF-2260163E208E}" destId="{D6D974A8-72CC-49FE-A157-9BC0F185D80C}" srcOrd="1" destOrd="0" presId="urn:microsoft.com/office/officeart/2005/8/layout/chevron2"/>
    <dgm:cxn modelId="{E56DE8A8-049B-4520-9A1B-37154D255D61}" type="presParOf" srcId="{F62E834C-5535-4CD3-AFAF-2260163E208E}" destId="{4CEED43F-F2CB-4862-A4D4-28C26D00FFA5}" srcOrd="2" destOrd="0" presId="urn:microsoft.com/office/officeart/2005/8/layout/chevron2"/>
    <dgm:cxn modelId="{C08D1F31-740F-49C7-8F27-3AA10EDEE065}" type="presParOf" srcId="{4CEED43F-F2CB-4862-A4D4-28C26D00FFA5}" destId="{D1C6132B-B6FA-441E-A299-94D39B5E13ED}" srcOrd="0" destOrd="0" presId="urn:microsoft.com/office/officeart/2005/8/layout/chevron2"/>
    <dgm:cxn modelId="{A9D10ED0-03B2-48A0-8E90-420FAB9874A1}" type="presParOf" srcId="{4CEED43F-F2CB-4862-A4D4-28C26D00FFA5}" destId="{69BF4698-5544-4982-A66E-A918E3A818E0}" srcOrd="1" destOrd="0" presId="urn:microsoft.com/office/officeart/2005/8/layout/chevron2"/>
    <dgm:cxn modelId="{46D30FEF-3F86-463D-9B4A-62892A438AD2}" type="presParOf" srcId="{F62E834C-5535-4CD3-AFAF-2260163E208E}" destId="{E3B0B15A-86D6-49B8-A101-4438D81916E6}" srcOrd="3" destOrd="0" presId="urn:microsoft.com/office/officeart/2005/8/layout/chevron2"/>
    <dgm:cxn modelId="{56CEF911-915B-42F0-9726-6752BCF10BD8}" type="presParOf" srcId="{F62E834C-5535-4CD3-AFAF-2260163E208E}" destId="{C40BAA62-955D-456F-9987-471AC97E70E1}" srcOrd="4" destOrd="0" presId="urn:microsoft.com/office/officeart/2005/8/layout/chevron2"/>
    <dgm:cxn modelId="{AA951E47-1461-4DFF-A0F9-35FE41D7B5B6}" type="presParOf" srcId="{C40BAA62-955D-456F-9987-471AC97E70E1}" destId="{4EA1BBB4-E9B9-47C7-B345-AAD7C2EFFFCE}" srcOrd="0" destOrd="0" presId="urn:microsoft.com/office/officeart/2005/8/layout/chevron2"/>
    <dgm:cxn modelId="{A667758D-3979-4EC1-B5C1-43A90C0F52C5}" type="presParOf" srcId="{C40BAA62-955D-456F-9987-471AC97E70E1}" destId="{E8193732-82FC-490A-ABB8-D7A796036FD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3933CA-8318-41F4-AFD3-394408CACE57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2E87746-2255-476A-87B4-DF9C93BE5365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Квест</a:t>
          </a:r>
          <a:r>
            <a:rPr lang="ru-RU" sz="2000" b="1" dirty="0" smtClean="0">
              <a:solidFill>
                <a:schemeClr val="tx1"/>
              </a:solidFill>
            </a:rPr>
            <a:t> – это игра</a:t>
          </a:r>
          <a:endParaRPr lang="ru-RU" sz="2000" b="1" dirty="0">
            <a:solidFill>
              <a:schemeClr val="tx1"/>
            </a:solidFill>
          </a:endParaRPr>
        </a:p>
      </dgm:t>
    </dgm:pt>
    <dgm:pt modelId="{3EFAE6D9-39F7-42A2-8CEC-B7F87647556E}" type="parTrans" cxnId="{283F5A68-2590-458F-AF5F-F87697FE4C14}">
      <dgm:prSet/>
      <dgm:spPr/>
      <dgm:t>
        <a:bodyPr/>
        <a:lstStyle/>
        <a:p>
          <a:endParaRPr lang="ru-RU"/>
        </a:p>
      </dgm:t>
    </dgm:pt>
    <dgm:pt modelId="{F16EA7F0-E779-4336-AAE9-F4EF988AB47C}" type="sibTrans" cxnId="{283F5A68-2590-458F-AF5F-F87697FE4C14}">
      <dgm:prSet/>
      <dgm:spPr/>
      <dgm:t>
        <a:bodyPr/>
        <a:lstStyle/>
        <a:p>
          <a:endParaRPr lang="ru-RU"/>
        </a:p>
      </dgm:t>
    </dgm:pt>
    <dgm:pt modelId="{364A7137-16AC-488E-8C96-7550FC8110A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Они способствуют развитию аналитических способностей, развивают фантазию и творчество</a:t>
          </a:r>
          <a:endParaRPr lang="ru-RU" sz="1600" b="1" dirty="0">
            <a:solidFill>
              <a:schemeClr val="tx1"/>
            </a:solidFill>
          </a:endParaRPr>
        </a:p>
      </dgm:t>
    </dgm:pt>
    <dgm:pt modelId="{4BC476B7-4E11-44D9-AE4F-056A9F57227E}" type="parTrans" cxnId="{EC878965-21D5-4B20-BD06-4CC0FE37B850}">
      <dgm:prSet/>
      <dgm:spPr/>
      <dgm:t>
        <a:bodyPr/>
        <a:lstStyle/>
        <a:p>
          <a:endParaRPr lang="ru-RU"/>
        </a:p>
      </dgm:t>
    </dgm:pt>
    <dgm:pt modelId="{106C9365-FD1B-4848-B0DC-0C4991FFD90A}" type="sibTrans" cxnId="{EC878965-21D5-4B20-BD06-4CC0FE37B850}">
      <dgm:prSet/>
      <dgm:spPr/>
      <dgm:t>
        <a:bodyPr/>
        <a:lstStyle/>
        <a:p>
          <a:endParaRPr lang="ru-RU"/>
        </a:p>
      </dgm:t>
    </dgm:pt>
    <dgm:pt modelId="{76E02FBD-1A25-4DAD-BE6D-DA8457CA1338}">
      <dgm:prSet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</a:rPr>
            <a:t>Квест</a:t>
          </a:r>
          <a:r>
            <a:rPr lang="ru-RU" sz="1600" b="1" dirty="0" smtClean="0">
              <a:solidFill>
                <a:schemeClr val="tx1"/>
              </a:solidFill>
            </a:rPr>
            <a:t> – путешествие к определенной цели через преодоление трудностей</a:t>
          </a:r>
          <a:endParaRPr lang="ru-RU" sz="1600" b="1" dirty="0">
            <a:solidFill>
              <a:schemeClr val="tx1"/>
            </a:solidFill>
          </a:endParaRPr>
        </a:p>
      </dgm:t>
    </dgm:pt>
    <dgm:pt modelId="{AF383B76-5B57-4E78-B4E2-A6A331FA0F3F}" type="parTrans" cxnId="{B863F259-3041-4538-9495-2DA9766EA015}">
      <dgm:prSet/>
      <dgm:spPr/>
      <dgm:t>
        <a:bodyPr/>
        <a:lstStyle/>
        <a:p>
          <a:endParaRPr lang="ru-RU"/>
        </a:p>
      </dgm:t>
    </dgm:pt>
    <dgm:pt modelId="{89CFF7D9-1840-433F-8395-03C8A6D82FCD}" type="sibTrans" cxnId="{B863F259-3041-4538-9495-2DA9766EA015}">
      <dgm:prSet/>
      <dgm:spPr/>
      <dgm:t>
        <a:bodyPr/>
        <a:lstStyle/>
        <a:p>
          <a:endParaRPr lang="ru-RU"/>
        </a:p>
      </dgm:t>
    </dgm:pt>
    <dgm:pt modelId="{37B88771-C0C8-49E6-A7A9-83059F147136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Это форма взаимодействия педагога и детей</a:t>
          </a:r>
          <a:endParaRPr lang="ru-RU" sz="16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0A0C21F-AD25-4F96-AF76-8BE0BA916ED8}" type="parTrans" cxnId="{452D99E0-9E0B-4071-BE4A-14B1A9C85D80}">
      <dgm:prSet/>
      <dgm:spPr/>
      <dgm:t>
        <a:bodyPr/>
        <a:lstStyle/>
        <a:p>
          <a:endParaRPr lang="ru-RU"/>
        </a:p>
      </dgm:t>
    </dgm:pt>
    <dgm:pt modelId="{6D8C7C15-BAD1-4CBA-8264-CF0557BB7BED}" type="sibTrans" cxnId="{452D99E0-9E0B-4071-BE4A-14B1A9C85D80}">
      <dgm:prSet/>
      <dgm:spPr/>
      <dgm:t>
        <a:bodyPr/>
        <a:lstStyle/>
        <a:p>
          <a:endParaRPr lang="ru-RU"/>
        </a:p>
      </dgm:t>
    </dgm:pt>
    <dgm:pt modelId="{827CAA75-0D8F-4D7E-8EC9-AF6056C9DB8F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образовательная задача осуществляется через игровую деятельность и носит поисковый характер</a:t>
          </a:r>
          <a:endParaRPr lang="ru-RU" sz="1600" b="1" dirty="0">
            <a:solidFill>
              <a:schemeClr val="tx1"/>
            </a:solidFill>
          </a:endParaRPr>
        </a:p>
      </dgm:t>
    </dgm:pt>
    <dgm:pt modelId="{5D7D4B0E-91EF-4681-8D84-7F0B46AC1AFA}" type="parTrans" cxnId="{55221185-51B9-4A1C-94A8-829880050EC2}">
      <dgm:prSet/>
      <dgm:spPr/>
      <dgm:t>
        <a:bodyPr/>
        <a:lstStyle/>
        <a:p>
          <a:endParaRPr lang="ru-RU"/>
        </a:p>
      </dgm:t>
    </dgm:pt>
    <dgm:pt modelId="{3B9AF281-8714-4837-B4A7-63619681B466}" type="sibTrans" cxnId="{55221185-51B9-4A1C-94A8-829880050EC2}">
      <dgm:prSet/>
      <dgm:spPr/>
      <dgm:t>
        <a:bodyPr/>
        <a:lstStyle/>
        <a:p>
          <a:endParaRPr lang="ru-RU"/>
        </a:p>
      </dgm:t>
    </dgm:pt>
    <dgm:pt modelId="{01F7775D-F63E-4B0E-9973-33A2072F62BD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целенаправленно мотивируется эмоциональная и интеллектуальная активность ребенка</a:t>
          </a:r>
          <a:endParaRPr lang="ru-RU" sz="1600" b="1" dirty="0">
            <a:solidFill>
              <a:schemeClr val="tx1"/>
            </a:solidFill>
          </a:endParaRPr>
        </a:p>
      </dgm:t>
    </dgm:pt>
    <dgm:pt modelId="{3CD4C80F-F7A7-46B0-A6E1-2365BF893E56}" type="parTrans" cxnId="{178B8F6A-A52C-4117-9FF3-70EB00E3E6BE}">
      <dgm:prSet/>
      <dgm:spPr/>
      <dgm:t>
        <a:bodyPr/>
        <a:lstStyle/>
        <a:p>
          <a:endParaRPr lang="ru-RU"/>
        </a:p>
      </dgm:t>
    </dgm:pt>
    <dgm:pt modelId="{99430948-2AB4-4A95-A472-61276BB82599}" type="sibTrans" cxnId="{178B8F6A-A52C-4117-9FF3-70EB00E3E6BE}">
      <dgm:prSet/>
      <dgm:spPr/>
      <dgm:t>
        <a:bodyPr/>
        <a:lstStyle/>
        <a:p>
          <a:endParaRPr lang="ru-RU"/>
        </a:p>
      </dgm:t>
    </dgm:pt>
    <dgm:pt modelId="{BDB230F6-474E-439D-823A-2D1257AF251C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Использование </a:t>
          </a:r>
          <a:r>
            <a:rPr lang="ru-RU" sz="1600" b="1" dirty="0" err="1" smtClean="0">
              <a:solidFill>
                <a:schemeClr val="tx1"/>
              </a:solidFill>
            </a:rPr>
            <a:t>квестов</a:t>
          </a:r>
          <a:r>
            <a:rPr lang="ru-RU" sz="1600" b="1" dirty="0" smtClean="0">
              <a:solidFill>
                <a:schemeClr val="tx1"/>
              </a:solidFill>
            </a:rPr>
            <a:t> позволяет уйти от традиционных форм обучения детей и значительно расширить рамки образовательного пространства.</a:t>
          </a:r>
          <a:r>
            <a:rPr lang="ru-RU" sz="1000" b="1" dirty="0" smtClean="0">
              <a:solidFill>
                <a:schemeClr val="tx1"/>
              </a:solidFill>
            </a:rPr>
            <a:t> </a:t>
          </a:r>
          <a:endParaRPr lang="ru-RU" sz="1000" b="1" dirty="0">
            <a:solidFill>
              <a:schemeClr val="tx1"/>
            </a:solidFill>
          </a:endParaRPr>
        </a:p>
      </dgm:t>
    </dgm:pt>
    <dgm:pt modelId="{44754ADF-54D9-4FF9-BBAB-A9EA6735EC60}" type="parTrans" cxnId="{191EB8FA-DA31-48CC-97A5-B03F59339E5A}">
      <dgm:prSet/>
      <dgm:spPr/>
      <dgm:t>
        <a:bodyPr/>
        <a:lstStyle/>
        <a:p>
          <a:endParaRPr lang="ru-RU"/>
        </a:p>
      </dgm:t>
    </dgm:pt>
    <dgm:pt modelId="{B3769530-C3BB-4C72-9C76-A61EBF5FFBD2}" type="sibTrans" cxnId="{191EB8FA-DA31-48CC-97A5-B03F59339E5A}">
      <dgm:prSet/>
      <dgm:spPr/>
      <dgm:t>
        <a:bodyPr/>
        <a:lstStyle/>
        <a:p>
          <a:endParaRPr lang="ru-RU"/>
        </a:p>
      </dgm:t>
    </dgm:pt>
    <dgm:pt modelId="{FF644797-4C07-4233-AE8A-C165A2DE17EE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В ходе </a:t>
          </a:r>
          <a:r>
            <a:rPr lang="ru-RU" sz="1600" b="1" dirty="0" err="1" smtClean="0">
              <a:solidFill>
                <a:schemeClr val="tx1"/>
              </a:solidFill>
            </a:rPr>
            <a:t>квеста</a:t>
          </a:r>
          <a:r>
            <a:rPr lang="ru-RU" sz="1600" b="1" dirty="0" smtClean="0">
              <a:solidFill>
                <a:schemeClr val="tx1"/>
              </a:solidFill>
            </a:rPr>
            <a:t> у детей происходит развитие по всем образовательным областям и реализуются разные виды деятельности</a:t>
          </a:r>
          <a:endParaRPr lang="ru-RU" sz="1600" b="1" dirty="0">
            <a:solidFill>
              <a:schemeClr val="tx1"/>
            </a:solidFill>
          </a:endParaRPr>
        </a:p>
      </dgm:t>
    </dgm:pt>
    <dgm:pt modelId="{CDFFF86E-0C02-4334-B91B-8EAB71F588CF}" type="parTrans" cxnId="{9F7DD6D5-2C32-4330-8F37-26ED9AB9DC13}">
      <dgm:prSet/>
      <dgm:spPr/>
      <dgm:t>
        <a:bodyPr/>
        <a:lstStyle/>
        <a:p>
          <a:endParaRPr lang="ru-RU"/>
        </a:p>
      </dgm:t>
    </dgm:pt>
    <dgm:pt modelId="{989EAB1D-4276-4E40-B071-D49078850DF0}" type="sibTrans" cxnId="{9F7DD6D5-2C32-4330-8F37-26ED9AB9DC13}">
      <dgm:prSet/>
      <dgm:spPr/>
      <dgm:t>
        <a:bodyPr/>
        <a:lstStyle/>
        <a:p>
          <a:endParaRPr lang="ru-RU"/>
        </a:p>
      </dgm:t>
    </dgm:pt>
    <dgm:pt modelId="{7E97B98F-5A73-4885-8E31-A02891BB39B0}">
      <dgm:prSet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</a:rPr>
            <a:t>Квест</a:t>
          </a:r>
          <a:r>
            <a:rPr lang="ru-RU" sz="1600" b="1" dirty="0" smtClean="0">
              <a:solidFill>
                <a:schemeClr val="tx1"/>
              </a:solidFill>
            </a:rPr>
            <a:t> предоставляет возможность разнообразить воспитательно-образовательный процесс, сделать его необычным, запоминающимся, увлекательным, веселым, игровым. </a:t>
          </a:r>
          <a:endParaRPr lang="ru-RU" sz="1600" b="1" dirty="0">
            <a:solidFill>
              <a:schemeClr val="tx1"/>
            </a:solidFill>
          </a:endParaRPr>
        </a:p>
      </dgm:t>
    </dgm:pt>
    <dgm:pt modelId="{92AC6C28-A5CE-4304-86E8-4466686F9015}" type="parTrans" cxnId="{A28EC336-544C-4A70-BE3B-40ADF0B1001A}">
      <dgm:prSet/>
      <dgm:spPr/>
      <dgm:t>
        <a:bodyPr/>
        <a:lstStyle/>
        <a:p>
          <a:endParaRPr lang="ru-RU"/>
        </a:p>
      </dgm:t>
    </dgm:pt>
    <dgm:pt modelId="{1B1F7F75-D9EA-44F4-BF70-0C03473F81AF}" type="sibTrans" cxnId="{A28EC336-544C-4A70-BE3B-40ADF0B1001A}">
      <dgm:prSet/>
      <dgm:spPr/>
      <dgm:t>
        <a:bodyPr/>
        <a:lstStyle/>
        <a:p>
          <a:endParaRPr lang="ru-RU"/>
        </a:p>
      </dgm:t>
    </dgm:pt>
    <dgm:pt modelId="{CD906823-58B0-4CD0-A582-C18AB85C26C5}" type="pres">
      <dgm:prSet presAssocID="{473933CA-8318-41F4-AFD3-394408CACE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4703C0-E271-46A2-BC25-91B59A02FD13}" type="pres">
      <dgm:prSet presAssocID="{02E87746-2255-476A-87B4-DF9C93BE5365}" presName="node" presStyleLbl="node1" presStyleIdx="0" presStyleCnt="9" custScaleX="141768" custScaleY="86800" custLinFactNeighborX="-6671" custLinFactNeighborY="-6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55D06-020B-44D1-9F29-4562551A95CD}" type="pres">
      <dgm:prSet presAssocID="{F16EA7F0-E779-4336-AAE9-F4EF988AB47C}" presName="sibTrans" presStyleCnt="0"/>
      <dgm:spPr/>
    </dgm:pt>
    <dgm:pt modelId="{FC7D25C6-CD15-47E1-AD5E-3610D9BFB5D0}" type="pres">
      <dgm:prSet presAssocID="{364A7137-16AC-488E-8C96-7550FC8110A0}" presName="node" presStyleLbl="node1" presStyleIdx="1" presStyleCnt="9" custScaleX="182045" custLinFactNeighborX="18303" custLinFactNeighborY="-58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D1DD2-1FCC-4713-8132-E336E647D2DF}" type="pres">
      <dgm:prSet presAssocID="{106C9365-FD1B-4848-B0DC-0C4991FFD90A}" presName="sibTrans" presStyleCnt="0"/>
      <dgm:spPr/>
    </dgm:pt>
    <dgm:pt modelId="{04D9D196-C4AA-442E-B585-AE86D133A6C7}" type="pres">
      <dgm:prSet presAssocID="{76E02FBD-1A25-4DAD-BE6D-DA8457CA1338}" presName="node" presStyleLbl="node1" presStyleIdx="2" presStyleCnt="9" custScaleX="176214" custLinFactNeighborX="53081" custLinFactNeighborY="-61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F71FC-EDBF-4012-9712-BF79912BC1B0}" type="pres">
      <dgm:prSet presAssocID="{89CFF7D9-1840-433F-8395-03C8A6D82FCD}" presName="sibTrans" presStyleCnt="0"/>
      <dgm:spPr/>
    </dgm:pt>
    <dgm:pt modelId="{2EC4915C-9958-4414-82CE-73C2F7D97D3A}" type="pres">
      <dgm:prSet presAssocID="{7E97B98F-5A73-4885-8E31-A02891BB39B0}" presName="node" presStyleLbl="node1" presStyleIdx="3" presStyleCnt="9" custScaleX="179637" custScaleY="199545" custLinFactNeighborX="-22685" custLinFactNeighborY="3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49952-2A6A-41C3-8B0D-D342D0DBDA93}" type="pres">
      <dgm:prSet presAssocID="{1B1F7F75-D9EA-44F4-BF70-0C03473F81AF}" presName="sibTrans" presStyleCnt="0"/>
      <dgm:spPr/>
    </dgm:pt>
    <dgm:pt modelId="{ECD300E6-AC0E-488F-903E-986CAB20D63B}" type="pres">
      <dgm:prSet presAssocID="{FF644797-4C07-4233-AE8A-C165A2DE17EE}" presName="node" presStyleLbl="node1" presStyleIdx="4" presStyleCnt="9" custScaleX="187427" custScaleY="167520" custLinFactNeighborX="-6539" custLinFactNeighborY="-5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40470-B7A0-42A0-8356-D161D74EADCD}" type="pres">
      <dgm:prSet presAssocID="{989EAB1D-4276-4E40-B071-D49078850DF0}" presName="sibTrans" presStyleCnt="0"/>
      <dgm:spPr/>
    </dgm:pt>
    <dgm:pt modelId="{68ABFE68-AFCC-4C04-8D4D-8158846E5ED9}" type="pres">
      <dgm:prSet presAssocID="{BDB230F6-474E-439D-823A-2D1257AF251C}" presName="node" presStyleLbl="node1" presStyleIdx="5" presStyleCnt="9" custScaleX="156661" custScaleY="160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A8651-2DA8-4CB3-991A-7D07ABEF13E9}" type="pres">
      <dgm:prSet presAssocID="{B3769530-C3BB-4C72-9C76-A61EBF5FFBD2}" presName="sibTrans" presStyleCnt="0"/>
      <dgm:spPr/>
    </dgm:pt>
    <dgm:pt modelId="{766E8A12-DCB5-4CA3-85CD-DC574F39008D}" type="pres">
      <dgm:prSet presAssocID="{37B88771-C0C8-49E6-A7A9-83059F147136}" presName="node" presStyleLbl="node1" presStyleIdx="6" presStyleCnt="9" custScaleX="197639" custScaleY="139669" custLinFactNeighborX="-21982" custLinFactNeighborY="3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4C552-F383-42B9-8581-149168139A54}" type="pres">
      <dgm:prSet presAssocID="{6D8C7C15-BAD1-4CBA-8264-CF0557BB7BED}" presName="sibTrans" presStyleCnt="0"/>
      <dgm:spPr/>
    </dgm:pt>
    <dgm:pt modelId="{C5C7A50D-421E-48F1-A612-E7621E551EB4}" type="pres">
      <dgm:prSet presAssocID="{01F7775D-F63E-4B0E-9973-33A2072F62BD}" presName="node" presStyleLbl="node1" presStyleIdx="7" presStyleCnt="9" custScaleX="160112" custScaleY="140424" custLinFactNeighborX="276" custLinFactNeighborY="-3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8BE89-85D7-48C8-86D2-AFE6FF6C715C}" type="pres">
      <dgm:prSet presAssocID="{99430948-2AB4-4A95-A472-61276BB82599}" presName="sibTrans" presStyleCnt="0"/>
      <dgm:spPr/>
    </dgm:pt>
    <dgm:pt modelId="{A320FF58-319E-42A5-94BA-DF4F3320A697}" type="pres">
      <dgm:prSet presAssocID="{827CAA75-0D8F-4D7E-8EC9-AF6056C9DB8F}" presName="node" presStyleLbl="node1" presStyleIdx="8" presStyleCnt="9" custScaleX="179905" custScaleY="145990" custLinFactNeighborX="18323" custLinFactNeighborY="-2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4C87BA-3E5C-4202-9695-B6B89A15F5DE}" type="presOf" srcId="{7E97B98F-5A73-4885-8E31-A02891BB39B0}" destId="{2EC4915C-9958-4414-82CE-73C2F7D97D3A}" srcOrd="0" destOrd="0" presId="urn:microsoft.com/office/officeart/2005/8/layout/default#1"/>
    <dgm:cxn modelId="{9F7DD6D5-2C32-4330-8F37-26ED9AB9DC13}" srcId="{473933CA-8318-41F4-AFD3-394408CACE57}" destId="{FF644797-4C07-4233-AE8A-C165A2DE17EE}" srcOrd="4" destOrd="0" parTransId="{CDFFF86E-0C02-4334-B91B-8EAB71F588CF}" sibTransId="{989EAB1D-4276-4E40-B071-D49078850DF0}"/>
    <dgm:cxn modelId="{A28EC336-544C-4A70-BE3B-40ADF0B1001A}" srcId="{473933CA-8318-41F4-AFD3-394408CACE57}" destId="{7E97B98F-5A73-4885-8E31-A02891BB39B0}" srcOrd="3" destOrd="0" parTransId="{92AC6C28-A5CE-4304-86E8-4466686F9015}" sibTransId="{1B1F7F75-D9EA-44F4-BF70-0C03473F81AF}"/>
    <dgm:cxn modelId="{C66301D6-A7B4-4DCA-AAC2-2040DFDE467C}" type="presOf" srcId="{01F7775D-F63E-4B0E-9973-33A2072F62BD}" destId="{C5C7A50D-421E-48F1-A612-E7621E551EB4}" srcOrd="0" destOrd="0" presId="urn:microsoft.com/office/officeart/2005/8/layout/default#1"/>
    <dgm:cxn modelId="{191EB8FA-DA31-48CC-97A5-B03F59339E5A}" srcId="{473933CA-8318-41F4-AFD3-394408CACE57}" destId="{BDB230F6-474E-439D-823A-2D1257AF251C}" srcOrd="5" destOrd="0" parTransId="{44754ADF-54D9-4FF9-BBAB-A9EA6735EC60}" sibTransId="{B3769530-C3BB-4C72-9C76-A61EBF5FFBD2}"/>
    <dgm:cxn modelId="{452D99E0-9E0B-4071-BE4A-14B1A9C85D80}" srcId="{473933CA-8318-41F4-AFD3-394408CACE57}" destId="{37B88771-C0C8-49E6-A7A9-83059F147136}" srcOrd="6" destOrd="0" parTransId="{40A0C21F-AD25-4F96-AF76-8BE0BA916ED8}" sibTransId="{6D8C7C15-BAD1-4CBA-8264-CF0557BB7BED}"/>
    <dgm:cxn modelId="{178B8F6A-A52C-4117-9FF3-70EB00E3E6BE}" srcId="{473933CA-8318-41F4-AFD3-394408CACE57}" destId="{01F7775D-F63E-4B0E-9973-33A2072F62BD}" srcOrd="7" destOrd="0" parTransId="{3CD4C80F-F7A7-46B0-A6E1-2365BF893E56}" sibTransId="{99430948-2AB4-4A95-A472-61276BB82599}"/>
    <dgm:cxn modelId="{643FE553-C21A-4377-8DD7-32E25755AA05}" type="presOf" srcId="{FF644797-4C07-4233-AE8A-C165A2DE17EE}" destId="{ECD300E6-AC0E-488F-903E-986CAB20D63B}" srcOrd="0" destOrd="0" presId="urn:microsoft.com/office/officeart/2005/8/layout/default#1"/>
    <dgm:cxn modelId="{1B4CEAE7-0FB6-458B-B052-6307A94B58AC}" type="presOf" srcId="{37B88771-C0C8-49E6-A7A9-83059F147136}" destId="{766E8A12-DCB5-4CA3-85CD-DC574F39008D}" srcOrd="0" destOrd="0" presId="urn:microsoft.com/office/officeart/2005/8/layout/default#1"/>
    <dgm:cxn modelId="{407AC86A-37C0-4E52-8773-1382A64ED80E}" type="presOf" srcId="{76E02FBD-1A25-4DAD-BE6D-DA8457CA1338}" destId="{04D9D196-C4AA-442E-B585-AE86D133A6C7}" srcOrd="0" destOrd="0" presId="urn:microsoft.com/office/officeart/2005/8/layout/default#1"/>
    <dgm:cxn modelId="{EC878965-21D5-4B20-BD06-4CC0FE37B850}" srcId="{473933CA-8318-41F4-AFD3-394408CACE57}" destId="{364A7137-16AC-488E-8C96-7550FC8110A0}" srcOrd="1" destOrd="0" parTransId="{4BC476B7-4E11-44D9-AE4F-056A9F57227E}" sibTransId="{106C9365-FD1B-4848-B0DC-0C4991FFD90A}"/>
    <dgm:cxn modelId="{55221185-51B9-4A1C-94A8-829880050EC2}" srcId="{473933CA-8318-41F4-AFD3-394408CACE57}" destId="{827CAA75-0D8F-4D7E-8EC9-AF6056C9DB8F}" srcOrd="8" destOrd="0" parTransId="{5D7D4B0E-91EF-4681-8D84-7F0B46AC1AFA}" sibTransId="{3B9AF281-8714-4837-B4A7-63619681B466}"/>
    <dgm:cxn modelId="{283F5A68-2590-458F-AF5F-F87697FE4C14}" srcId="{473933CA-8318-41F4-AFD3-394408CACE57}" destId="{02E87746-2255-476A-87B4-DF9C93BE5365}" srcOrd="0" destOrd="0" parTransId="{3EFAE6D9-39F7-42A2-8CEC-B7F87647556E}" sibTransId="{F16EA7F0-E779-4336-AAE9-F4EF988AB47C}"/>
    <dgm:cxn modelId="{E9C112FD-BA46-4E7C-BAB2-BCB9AA383573}" type="presOf" srcId="{02E87746-2255-476A-87B4-DF9C93BE5365}" destId="{844703C0-E271-46A2-BC25-91B59A02FD13}" srcOrd="0" destOrd="0" presId="urn:microsoft.com/office/officeart/2005/8/layout/default#1"/>
    <dgm:cxn modelId="{B863F259-3041-4538-9495-2DA9766EA015}" srcId="{473933CA-8318-41F4-AFD3-394408CACE57}" destId="{76E02FBD-1A25-4DAD-BE6D-DA8457CA1338}" srcOrd="2" destOrd="0" parTransId="{AF383B76-5B57-4E78-B4E2-A6A331FA0F3F}" sibTransId="{89CFF7D9-1840-433F-8395-03C8A6D82FCD}"/>
    <dgm:cxn modelId="{C9AA7B89-D2E0-478F-80BF-DBDE3612C96B}" type="presOf" srcId="{827CAA75-0D8F-4D7E-8EC9-AF6056C9DB8F}" destId="{A320FF58-319E-42A5-94BA-DF4F3320A697}" srcOrd="0" destOrd="0" presId="urn:microsoft.com/office/officeart/2005/8/layout/default#1"/>
    <dgm:cxn modelId="{5C20B719-2F32-435D-A267-0C5F819D879B}" type="presOf" srcId="{473933CA-8318-41F4-AFD3-394408CACE57}" destId="{CD906823-58B0-4CD0-A582-C18AB85C26C5}" srcOrd="0" destOrd="0" presId="urn:microsoft.com/office/officeart/2005/8/layout/default#1"/>
    <dgm:cxn modelId="{FF3A53FC-6A0A-4A9C-85A6-9B2872576FA6}" type="presOf" srcId="{BDB230F6-474E-439D-823A-2D1257AF251C}" destId="{68ABFE68-AFCC-4C04-8D4D-8158846E5ED9}" srcOrd="0" destOrd="0" presId="urn:microsoft.com/office/officeart/2005/8/layout/default#1"/>
    <dgm:cxn modelId="{B11205EB-943F-4950-95C1-4A518CF03BF8}" type="presOf" srcId="{364A7137-16AC-488E-8C96-7550FC8110A0}" destId="{FC7D25C6-CD15-47E1-AD5E-3610D9BFB5D0}" srcOrd="0" destOrd="0" presId="urn:microsoft.com/office/officeart/2005/8/layout/default#1"/>
    <dgm:cxn modelId="{B3E33F82-AAC4-4B4F-9EE9-113604270A04}" type="presParOf" srcId="{CD906823-58B0-4CD0-A582-C18AB85C26C5}" destId="{844703C0-E271-46A2-BC25-91B59A02FD13}" srcOrd="0" destOrd="0" presId="urn:microsoft.com/office/officeart/2005/8/layout/default#1"/>
    <dgm:cxn modelId="{0B725F59-63D2-424C-B27A-20325EF18B14}" type="presParOf" srcId="{CD906823-58B0-4CD0-A582-C18AB85C26C5}" destId="{EA255D06-020B-44D1-9F29-4562551A95CD}" srcOrd="1" destOrd="0" presId="urn:microsoft.com/office/officeart/2005/8/layout/default#1"/>
    <dgm:cxn modelId="{0D958327-3888-41CB-A956-FFE06D0C32DA}" type="presParOf" srcId="{CD906823-58B0-4CD0-A582-C18AB85C26C5}" destId="{FC7D25C6-CD15-47E1-AD5E-3610D9BFB5D0}" srcOrd="2" destOrd="0" presId="urn:microsoft.com/office/officeart/2005/8/layout/default#1"/>
    <dgm:cxn modelId="{8BA841B9-91AF-4F4F-859A-306E1DB6231C}" type="presParOf" srcId="{CD906823-58B0-4CD0-A582-C18AB85C26C5}" destId="{F48D1DD2-1FCC-4713-8132-E336E647D2DF}" srcOrd="3" destOrd="0" presId="urn:microsoft.com/office/officeart/2005/8/layout/default#1"/>
    <dgm:cxn modelId="{E57D29C4-890D-4017-99DB-551E5C89DA97}" type="presParOf" srcId="{CD906823-58B0-4CD0-A582-C18AB85C26C5}" destId="{04D9D196-C4AA-442E-B585-AE86D133A6C7}" srcOrd="4" destOrd="0" presId="urn:microsoft.com/office/officeart/2005/8/layout/default#1"/>
    <dgm:cxn modelId="{A13C94DA-00C2-4862-B9D0-8C2819B1A033}" type="presParOf" srcId="{CD906823-58B0-4CD0-A582-C18AB85C26C5}" destId="{36AF71FC-EDBF-4012-9712-BF79912BC1B0}" srcOrd="5" destOrd="0" presId="urn:microsoft.com/office/officeart/2005/8/layout/default#1"/>
    <dgm:cxn modelId="{7DE2043D-5A17-40E2-933A-642BCBDE052E}" type="presParOf" srcId="{CD906823-58B0-4CD0-A582-C18AB85C26C5}" destId="{2EC4915C-9958-4414-82CE-73C2F7D97D3A}" srcOrd="6" destOrd="0" presId="urn:microsoft.com/office/officeart/2005/8/layout/default#1"/>
    <dgm:cxn modelId="{65D1BCC9-1448-4541-86BA-81AC837680DE}" type="presParOf" srcId="{CD906823-58B0-4CD0-A582-C18AB85C26C5}" destId="{4F349952-2A6A-41C3-8B0D-D342D0DBDA93}" srcOrd="7" destOrd="0" presId="urn:microsoft.com/office/officeart/2005/8/layout/default#1"/>
    <dgm:cxn modelId="{2D3FEE81-676D-4BA4-BC19-69EA64FCAB13}" type="presParOf" srcId="{CD906823-58B0-4CD0-A582-C18AB85C26C5}" destId="{ECD300E6-AC0E-488F-903E-986CAB20D63B}" srcOrd="8" destOrd="0" presId="urn:microsoft.com/office/officeart/2005/8/layout/default#1"/>
    <dgm:cxn modelId="{4F9D44C9-A2E4-42DC-A020-0C46F13C87EB}" type="presParOf" srcId="{CD906823-58B0-4CD0-A582-C18AB85C26C5}" destId="{0C740470-B7A0-42A0-8356-D161D74EADCD}" srcOrd="9" destOrd="0" presId="urn:microsoft.com/office/officeart/2005/8/layout/default#1"/>
    <dgm:cxn modelId="{7FF90229-973C-4306-BEC3-512BA36B8266}" type="presParOf" srcId="{CD906823-58B0-4CD0-A582-C18AB85C26C5}" destId="{68ABFE68-AFCC-4C04-8D4D-8158846E5ED9}" srcOrd="10" destOrd="0" presId="urn:microsoft.com/office/officeart/2005/8/layout/default#1"/>
    <dgm:cxn modelId="{EAFCC1BB-7DFA-4AAF-9ED5-8793DC8C1031}" type="presParOf" srcId="{CD906823-58B0-4CD0-A582-C18AB85C26C5}" destId="{847A8651-2DA8-4CB3-991A-7D07ABEF13E9}" srcOrd="11" destOrd="0" presId="urn:microsoft.com/office/officeart/2005/8/layout/default#1"/>
    <dgm:cxn modelId="{F8F49544-5782-4CE0-A863-C9166DDBEF61}" type="presParOf" srcId="{CD906823-58B0-4CD0-A582-C18AB85C26C5}" destId="{766E8A12-DCB5-4CA3-85CD-DC574F39008D}" srcOrd="12" destOrd="0" presId="urn:microsoft.com/office/officeart/2005/8/layout/default#1"/>
    <dgm:cxn modelId="{70B2E69F-4DED-4CE9-B3E1-AB04C8812316}" type="presParOf" srcId="{CD906823-58B0-4CD0-A582-C18AB85C26C5}" destId="{9C84C552-F383-42B9-8581-149168139A54}" srcOrd="13" destOrd="0" presId="urn:microsoft.com/office/officeart/2005/8/layout/default#1"/>
    <dgm:cxn modelId="{9031D55E-F9EF-451B-8C7F-56A0D642F93E}" type="presParOf" srcId="{CD906823-58B0-4CD0-A582-C18AB85C26C5}" destId="{C5C7A50D-421E-48F1-A612-E7621E551EB4}" srcOrd="14" destOrd="0" presId="urn:microsoft.com/office/officeart/2005/8/layout/default#1"/>
    <dgm:cxn modelId="{2C5B33BA-E22F-4C71-B4DA-8E8D619D6C40}" type="presParOf" srcId="{CD906823-58B0-4CD0-A582-C18AB85C26C5}" destId="{3B38BE89-85D7-48C8-86D2-AFE6FF6C715C}" srcOrd="15" destOrd="0" presId="urn:microsoft.com/office/officeart/2005/8/layout/default#1"/>
    <dgm:cxn modelId="{6E57B983-2190-4749-95E7-B8711E4DFFDB}" type="presParOf" srcId="{CD906823-58B0-4CD0-A582-C18AB85C26C5}" destId="{A320FF58-319E-42A5-94BA-DF4F3320A697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3933CA-8318-41F4-AFD3-394408CACE57}" type="doc">
      <dgm:prSet loTypeId="urn:microsoft.com/office/officeart/2005/8/layout/default#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2E87746-2255-476A-87B4-DF9C93BE536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педагог – дети</a:t>
          </a:r>
          <a:endParaRPr lang="ru-RU" sz="2000" b="1" dirty="0">
            <a:solidFill>
              <a:schemeClr val="tx1"/>
            </a:solidFill>
          </a:endParaRPr>
        </a:p>
      </dgm:t>
    </dgm:pt>
    <dgm:pt modelId="{3EFAE6D9-39F7-42A2-8CEC-B7F87647556E}" type="parTrans" cxnId="{283F5A68-2590-458F-AF5F-F87697FE4C14}">
      <dgm:prSet/>
      <dgm:spPr/>
      <dgm:t>
        <a:bodyPr/>
        <a:lstStyle/>
        <a:p>
          <a:endParaRPr lang="ru-RU"/>
        </a:p>
      </dgm:t>
    </dgm:pt>
    <dgm:pt modelId="{F16EA7F0-E779-4336-AAE9-F4EF988AB47C}" type="sibTrans" cxnId="{283F5A68-2590-458F-AF5F-F87697FE4C14}">
      <dgm:prSet/>
      <dgm:spPr/>
      <dgm:t>
        <a:bodyPr/>
        <a:lstStyle/>
        <a:p>
          <a:endParaRPr lang="ru-RU"/>
        </a:p>
      </dgm:t>
    </dgm:pt>
    <dgm:pt modelId="{364A7137-16AC-488E-8C96-7550FC8110A0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квест</a:t>
          </a:r>
          <a:r>
            <a:rPr lang="ru-RU" sz="2000" b="1" dirty="0" smtClean="0">
              <a:solidFill>
                <a:schemeClr val="tx1"/>
              </a:solidFill>
            </a:rPr>
            <a:t> для педагогов</a:t>
          </a:r>
          <a:endParaRPr lang="ru-RU" sz="2000" b="1" dirty="0">
            <a:solidFill>
              <a:schemeClr val="tx1"/>
            </a:solidFill>
          </a:endParaRPr>
        </a:p>
      </dgm:t>
    </dgm:pt>
    <dgm:pt modelId="{4BC476B7-4E11-44D9-AE4F-056A9F57227E}" type="parTrans" cxnId="{EC878965-21D5-4B20-BD06-4CC0FE37B850}">
      <dgm:prSet/>
      <dgm:spPr/>
      <dgm:t>
        <a:bodyPr/>
        <a:lstStyle/>
        <a:p>
          <a:endParaRPr lang="ru-RU"/>
        </a:p>
      </dgm:t>
    </dgm:pt>
    <dgm:pt modelId="{106C9365-FD1B-4848-B0DC-0C4991FFD90A}" type="sibTrans" cxnId="{EC878965-21D5-4B20-BD06-4CC0FE37B850}">
      <dgm:prSet/>
      <dgm:spPr/>
      <dgm:t>
        <a:bodyPr/>
        <a:lstStyle/>
        <a:p>
          <a:endParaRPr lang="ru-RU"/>
        </a:p>
      </dgm:t>
    </dgm:pt>
    <dgm:pt modelId="{76E02FBD-1A25-4DAD-BE6D-DA8457CA1338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педагоги – дети – родители</a:t>
          </a:r>
          <a:endParaRPr lang="ru-RU" sz="2000" b="1" dirty="0">
            <a:solidFill>
              <a:schemeClr val="tx1"/>
            </a:solidFill>
          </a:endParaRPr>
        </a:p>
      </dgm:t>
    </dgm:pt>
    <dgm:pt modelId="{AF383B76-5B57-4E78-B4E2-A6A331FA0F3F}" type="parTrans" cxnId="{B863F259-3041-4538-9495-2DA9766EA015}">
      <dgm:prSet/>
      <dgm:spPr/>
      <dgm:t>
        <a:bodyPr/>
        <a:lstStyle/>
        <a:p>
          <a:endParaRPr lang="ru-RU"/>
        </a:p>
      </dgm:t>
    </dgm:pt>
    <dgm:pt modelId="{89CFF7D9-1840-433F-8395-03C8A6D82FCD}" type="sibTrans" cxnId="{B863F259-3041-4538-9495-2DA9766EA015}">
      <dgm:prSet/>
      <dgm:spPr/>
      <dgm:t>
        <a:bodyPr/>
        <a:lstStyle/>
        <a:p>
          <a:endParaRPr lang="ru-RU"/>
        </a:p>
      </dgm:t>
    </dgm:pt>
    <dgm:pt modelId="{CD906823-58B0-4CD0-A582-C18AB85C26C5}" type="pres">
      <dgm:prSet presAssocID="{473933CA-8318-41F4-AFD3-394408CACE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4703C0-E271-46A2-BC25-91B59A02FD13}" type="pres">
      <dgm:prSet presAssocID="{02E87746-2255-476A-87B4-DF9C93BE5365}" presName="node" presStyleLbl="node1" presStyleIdx="0" presStyleCnt="3" custScaleX="116591" custScaleY="97663" custLinFactNeighborX="-2199" custLinFactNeighborY="-1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55D06-020B-44D1-9F29-4562551A95CD}" type="pres">
      <dgm:prSet presAssocID="{F16EA7F0-E779-4336-AAE9-F4EF988AB47C}" presName="sibTrans" presStyleCnt="0"/>
      <dgm:spPr/>
    </dgm:pt>
    <dgm:pt modelId="{FC7D25C6-CD15-47E1-AD5E-3610D9BFB5D0}" type="pres">
      <dgm:prSet presAssocID="{364A7137-16AC-488E-8C96-7550FC8110A0}" presName="node" presStyleLbl="node1" presStyleIdx="1" presStyleCnt="3" custScaleX="123949" custLinFactNeighborX="-12202" custLinFactNeighborY="-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D1DD2-1FCC-4713-8132-E336E647D2DF}" type="pres">
      <dgm:prSet presAssocID="{106C9365-FD1B-4848-B0DC-0C4991FFD90A}" presName="sibTrans" presStyleCnt="0"/>
      <dgm:spPr/>
    </dgm:pt>
    <dgm:pt modelId="{04D9D196-C4AA-442E-B585-AE86D133A6C7}" type="pres">
      <dgm:prSet presAssocID="{76E02FBD-1A25-4DAD-BE6D-DA8457CA1338}" presName="node" presStyleLbl="node1" presStyleIdx="2" presStyleCnt="3" custScaleX="134044" custScaleY="89740" custLinFactNeighborX="-11643" custLinFactNeighborY="-39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78965-21D5-4B20-BD06-4CC0FE37B850}" srcId="{473933CA-8318-41F4-AFD3-394408CACE57}" destId="{364A7137-16AC-488E-8C96-7550FC8110A0}" srcOrd="1" destOrd="0" parTransId="{4BC476B7-4E11-44D9-AE4F-056A9F57227E}" sibTransId="{106C9365-FD1B-4848-B0DC-0C4991FFD90A}"/>
    <dgm:cxn modelId="{283F5A68-2590-458F-AF5F-F87697FE4C14}" srcId="{473933CA-8318-41F4-AFD3-394408CACE57}" destId="{02E87746-2255-476A-87B4-DF9C93BE5365}" srcOrd="0" destOrd="0" parTransId="{3EFAE6D9-39F7-42A2-8CEC-B7F87647556E}" sibTransId="{F16EA7F0-E779-4336-AAE9-F4EF988AB47C}"/>
    <dgm:cxn modelId="{0F59E402-7E31-4DCF-B97A-8E394198E170}" type="presOf" srcId="{02E87746-2255-476A-87B4-DF9C93BE5365}" destId="{844703C0-E271-46A2-BC25-91B59A02FD13}" srcOrd="0" destOrd="0" presId="urn:microsoft.com/office/officeart/2005/8/layout/default#3"/>
    <dgm:cxn modelId="{7BD4205A-977E-4E34-B79F-134E58B6A94A}" type="presOf" srcId="{473933CA-8318-41F4-AFD3-394408CACE57}" destId="{CD906823-58B0-4CD0-A582-C18AB85C26C5}" srcOrd="0" destOrd="0" presId="urn:microsoft.com/office/officeart/2005/8/layout/default#3"/>
    <dgm:cxn modelId="{73D1158E-D6B4-4F88-B90D-E747A46A32E2}" type="presOf" srcId="{364A7137-16AC-488E-8C96-7550FC8110A0}" destId="{FC7D25C6-CD15-47E1-AD5E-3610D9BFB5D0}" srcOrd="0" destOrd="0" presId="urn:microsoft.com/office/officeart/2005/8/layout/default#3"/>
    <dgm:cxn modelId="{B863F259-3041-4538-9495-2DA9766EA015}" srcId="{473933CA-8318-41F4-AFD3-394408CACE57}" destId="{76E02FBD-1A25-4DAD-BE6D-DA8457CA1338}" srcOrd="2" destOrd="0" parTransId="{AF383B76-5B57-4E78-B4E2-A6A331FA0F3F}" sibTransId="{89CFF7D9-1840-433F-8395-03C8A6D82FCD}"/>
    <dgm:cxn modelId="{DD428701-06D8-4246-8BF4-4A4D4337B2B0}" type="presOf" srcId="{76E02FBD-1A25-4DAD-BE6D-DA8457CA1338}" destId="{04D9D196-C4AA-442E-B585-AE86D133A6C7}" srcOrd="0" destOrd="0" presId="urn:microsoft.com/office/officeart/2005/8/layout/default#3"/>
    <dgm:cxn modelId="{7939E105-8873-43EE-8BFE-1B0991CAD716}" type="presParOf" srcId="{CD906823-58B0-4CD0-A582-C18AB85C26C5}" destId="{844703C0-E271-46A2-BC25-91B59A02FD13}" srcOrd="0" destOrd="0" presId="urn:microsoft.com/office/officeart/2005/8/layout/default#3"/>
    <dgm:cxn modelId="{EECE05B4-932B-4654-BA80-952E0BF6E0E4}" type="presParOf" srcId="{CD906823-58B0-4CD0-A582-C18AB85C26C5}" destId="{EA255D06-020B-44D1-9F29-4562551A95CD}" srcOrd="1" destOrd="0" presId="urn:microsoft.com/office/officeart/2005/8/layout/default#3"/>
    <dgm:cxn modelId="{9EF3B6F0-8791-45A6-8C2D-B19F2B3FDCAE}" type="presParOf" srcId="{CD906823-58B0-4CD0-A582-C18AB85C26C5}" destId="{FC7D25C6-CD15-47E1-AD5E-3610D9BFB5D0}" srcOrd="2" destOrd="0" presId="urn:microsoft.com/office/officeart/2005/8/layout/default#3"/>
    <dgm:cxn modelId="{5534FFEE-3F6F-493F-90A5-F9D1090E68F2}" type="presParOf" srcId="{CD906823-58B0-4CD0-A582-C18AB85C26C5}" destId="{F48D1DD2-1FCC-4713-8132-E336E647D2DF}" srcOrd="3" destOrd="0" presId="urn:microsoft.com/office/officeart/2005/8/layout/default#3"/>
    <dgm:cxn modelId="{02F4E192-1FD8-42E7-ABAD-EB62B721D209}" type="presParOf" srcId="{CD906823-58B0-4CD0-A582-C18AB85C26C5}" destId="{04D9D196-C4AA-442E-B585-AE86D133A6C7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197D2-E5A5-4F84-BF85-9DC715581959}">
      <dsp:nvSpPr>
        <dsp:cNvPr id="0" name=""/>
        <dsp:cNvSpPr/>
      </dsp:nvSpPr>
      <dsp:spPr>
        <a:xfrm rot="5400000">
          <a:off x="-217818" y="220184"/>
          <a:ext cx="1452126" cy="101648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510609"/>
        <a:ext cx="1016488" cy="435638"/>
      </dsp:txXfrm>
    </dsp:sp>
    <dsp:sp modelId="{6401CF6A-B0F4-4346-AE74-0ED5E68004CB}">
      <dsp:nvSpPr>
        <dsp:cNvPr id="0" name=""/>
        <dsp:cNvSpPr/>
      </dsp:nvSpPr>
      <dsp:spPr>
        <a:xfrm rot="5400000">
          <a:off x="4248523" y="-3229669"/>
          <a:ext cx="944378" cy="74084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Образовательная программа должна обеспечивать достаточное количество времени для игровой деятельности ( не менее 1-2 ч. в день) и возможность свободного общения детей.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16489" y="48466"/>
        <a:ext cx="7362346" cy="852176"/>
      </dsp:txXfrm>
    </dsp:sp>
    <dsp:sp modelId="{D1C6132B-B6FA-441E-A299-94D39B5E13ED}">
      <dsp:nvSpPr>
        <dsp:cNvPr id="0" name=""/>
        <dsp:cNvSpPr/>
      </dsp:nvSpPr>
      <dsp:spPr>
        <a:xfrm rot="5400000">
          <a:off x="-217818" y="1476330"/>
          <a:ext cx="1452126" cy="1016488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766755"/>
        <a:ext cx="1016488" cy="435638"/>
      </dsp:txXfrm>
    </dsp:sp>
    <dsp:sp modelId="{69BF4698-5544-4982-A66E-A918E3A818E0}">
      <dsp:nvSpPr>
        <dsp:cNvPr id="0" name=""/>
        <dsp:cNvSpPr/>
      </dsp:nvSpPr>
      <dsp:spPr>
        <a:xfrm rot="5400000">
          <a:off x="4248771" y="-1973770"/>
          <a:ext cx="943882" cy="74084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Трансформируемая предметно-пространственная развивающая среда, дающая возможность использовать разные предметы для самостоятельного построения игровой ситуации.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16489" y="1304589"/>
        <a:ext cx="7362370" cy="851728"/>
      </dsp:txXfrm>
    </dsp:sp>
    <dsp:sp modelId="{4EA1BBB4-E9B9-47C7-B345-AAD7C2EFFFCE}">
      <dsp:nvSpPr>
        <dsp:cNvPr id="0" name=""/>
        <dsp:cNvSpPr/>
      </dsp:nvSpPr>
      <dsp:spPr>
        <a:xfrm rot="5400000">
          <a:off x="-217818" y="2734842"/>
          <a:ext cx="1452126" cy="1016488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025267"/>
        <a:ext cx="1016488" cy="435638"/>
      </dsp:txXfrm>
    </dsp:sp>
    <dsp:sp modelId="{E8193732-82FC-490A-ABB8-D7A796036FDF}">
      <dsp:nvSpPr>
        <dsp:cNvPr id="0" name=""/>
        <dsp:cNvSpPr/>
      </dsp:nvSpPr>
      <dsp:spPr>
        <a:xfrm rot="5400000">
          <a:off x="4248771" y="-717624"/>
          <a:ext cx="943882" cy="74084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Игровая компетентность взрослого, его способность приобщать детей к игре. ВЗРОСЛЫЙ ДОЛЖЕН САМ УМЕТЬ ИГРАТЬ!!!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16489" y="2560735"/>
        <a:ext cx="7362370" cy="851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703C0-E271-46A2-BC25-91B59A02FD13}">
      <dsp:nvSpPr>
        <dsp:cNvPr id="0" name=""/>
        <dsp:cNvSpPr/>
      </dsp:nvSpPr>
      <dsp:spPr>
        <a:xfrm>
          <a:off x="194219" y="328355"/>
          <a:ext cx="2232272" cy="8200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Квест</a:t>
          </a:r>
          <a:r>
            <a:rPr lang="ru-RU" sz="2000" b="1" kern="1200" dirty="0" smtClean="0">
              <a:solidFill>
                <a:schemeClr val="tx1"/>
              </a:solidFill>
            </a:rPr>
            <a:t> – это игра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94219" y="328355"/>
        <a:ext cx="2232272" cy="820049"/>
      </dsp:txXfrm>
    </dsp:sp>
    <dsp:sp modelId="{FC7D25C6-CD15-47E1-AD5E-3610D9BFB5D0}">
      <dsp:nvSpPr>
        <dsp:cNvPr id="0" name=""/>
        <dsp:cNvSpPr/>
      </dsp:nvSpPr>
      <dsp:spPr>
        <a:xfrm>
          <a:off x="2977190" y="0"/>
          <a:ext cx="2866471" cy="944757"/>
        </a:xfrm>
        <a:prstGeom prst="rect">
          <a:avLst/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Они способствуют развитию аналитических способностей, развивают фантазию и творчество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977190" y="0"/>
        <a:ext cx="2866471" cy="944757"/>
      </dsp:txXfrm>
    </dsp:sp>
    <dsp:sp modelId="{04D9D196-C4AA-442E-B585-AE86D133A6C7}">
      <dsp:nvSpPr>
        <dsp:cNvPr id="0" name=""/>
        <dsp:cNvSpPr/>
      </dsp:nvSpPr>
      <dsp:spPr>
        <a:xfrm>
          <a:off x="6012184" y="0"/>
          <a:ext cx="2774657" cy="944757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Квест</a:t>
          </a:r>
          <a:r>
            <a:rPr lang="ru-RU" sz="1600" b="1" kern="1200" dirty="0" smtClean="0">
              <a:solidFill>
                <a:schemeClr val="tx1"/>
              </a:solidFill>
            </a:rPr>
            <a:t> – путешествие к определенной цели через преодоление трудностей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012184" y="0"/>
        <a:ext cx="2774657" cy="944757"/>
      </dsp:txXfrm>
    </dsp:sp>
    <dsp:sp modelId="{2EC4915C-9958-4414-82CE-73C2F7D97D3A}">
      <dsp:nvSpPr>
        <dsp:cNvPr id="0" name=""/>
        <dsp:cNvSpPr/>
      </dsp:nvSpPr>
      <dsp:spPr>
        <a:xfrm>
          <a:off x="0" y="1465197"/>
          <a:ext cx="2828555" cy="1885215"/>
        </a:xfrm>
        <a:prstGeom prst="rect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Квест</a:t>
          </a:r>
          <a:r>
            <a:rPr lang="ru-RU" sz="1600" b="1" kern="1200" dirty="0" smtClean="0">
              <a:solidFill>
                <a:schemeClr val="tx1"/>
              </a:solidFill>
            </a:rPr>
            <a:t> предоставляет возможность разнообразить воспитательно-образовательный процесс, сделать его необычным, запоминающимся, увлекательным, веселым, игровым.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0" y="1465197"/>
        <a:ext cx="2828555" cy="1885215"/>
      </dsp:txXfrm>
    </dsp:sp>
    <dsp:sp modelId="{ECD300E6-AC0E-488F-903E-986CAB20D63B}">
      <dsp:nvSpPr>
        <dsp:cNvPr id="0" name=""/>
        <dsp:cNvSpPr/>
      </dsp:nvSpPr>
      <dsp:spPr>
        <a:xfrm>
          <a:off x="2995739" y="1532015"/>
          <a:ext cx="2951216" cy="1582657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 ходе </a:t>
          </a:r>
          <a:r>
            <a:rPr lang="ru-RU" sz="1600" b="1" kern="1200" dirty="0" err="1" smtClean="0">
              <a:solidFill>
                <a:schemeClr val="tx1"/>
              </a:solidFill>
            </a:rPr>
            <a:t>квеста</a:t>
          </a:r>
          <a:r>
            <a:rPr lang="ru-RU" sz="1600" b="1" kern="1200" dirty="0" smtClean="0">
              <a:solidFill>
                <a:schemeClr val="tx1"/>
              </a:solidFill>
            </a:rPr>
            <a:t> у детей происходит развитие по всем образовательным областям и реализуются разные виды деятельности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995739" y="1532015"/>
        <a:ext cx="2951216" cy="1582657"/>
      </dsp:txXfrm>
    </dsp:sp>
    <dsp:sp modelId="{68ABFE68-AFCC-4C04-8D4D-8158846E5ED9}">
      <dsp:nvSpPr>
        <dsp:cNvPr id="0" name=""/>
        <dsp:cNvSpPr/>
      </dsp:nvSpPr>
      <dsp:spPr>
        <a:xfrm>
          <a:off x="6207378" y="1614946"/>
          <a:ext cx="2466776" cy="1520189"/>
        </a:xfrm>
        <a:prstGeom prst="rect">
          <a:avLst/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Использование </a:t>
          </a:r>
          <a:r>
            <a:rPr lang="ru-RU" sz="1600" b="1" kern="1200" dirty="0" err="1" smtClean="0">
              <a:solidFill>
                <a:schemeClr val="tx1"/>
              </a:solidFill>
            </a:rPr>
            <a:t>квестов</a:t>
          </a:r>
          <a:r>
            <a:rPr lang="ru-RU" sz="1600" b="1" kern="1200" dirty="0" smtClean="0">
              <a:solidFill>
                <a:schemeClr val="tx1"/>
              </a:solidFill>
            </a:rPr>
            <a:t> позволяет уйти от традиционных форм обучения детей и значительно расширить рамки образовательного пространства.</a:t>
          </a:r>
          <a:r>
            <a:rPr lang="ru-RU" sz="1000" b="1" kern="1200" dirty="0" smtClean="0">
              <a:solidFill>
                <a:schemeClr val="tx1"/>
              </a:solidFill>
            </a:rPr>
            <a:t> 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6207378" y="1614946"/>
        <a:ext cx="2466776" cy="1520189"/>
      </dsp:txXfrm>
    </dsp:sp>
    <dsp:sp modelId="{766E8A12-DCB5-4CA3-85CD-DC574F39008D}">
      <dsp:nvSpPr>
        <dsp:cNvPr id="0" name=""/>
        <dsp:cNvSpPr/>
      </dsp:nvSpPr>
      <dsp:spPr>
        <a:xfrm>
          <a:off x="0" y="3537967"/>
          <a:ext cx="3112014" cy="1319532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Это форма взаимодействия педагога и детей</a:t>
          </a:r>
          <a:endParaRPr lang="ru-RU" sz="16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0" y="3537967"/>
        <a:ext cx="3112014" cy="1319532"/>
      </dsp:txXfrm>
    </dsp:sp>
    <dsp:sp modelId="{C5C7A50D-421E-48F1-A612-E7621E551EB4}">
      <dsp:nvSpPr>
        <dsp:cNvPr id="0" name=""/>
        <dsp:cNvSpPr/>
      </dsp:nvSpPr>
      <dsp:spPr>
        <a:xfrm>
          <a:off x="3276828" y="3468646"/>
          <a:ext cx="2521115" cy="1326665"/>
        </a:xfrm>
        <a:prstGeom prst="rect">
          <a:avLst/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целенаправленно мотивируется эмоциональная и интеллектуальная активность ребенка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276828" y="3468646"/>
        <a:ext cx="2521115" cy="1326665"/>
      </dsp:txXfrm>
    </dsp:sp>
    <dsp:sp modelId="{A320FF58-319E-42A5-94BA-DF4F3320A697}">
      <dsp:nvSpPr>
        <dsp:cNvPr id="0" name=""/>
        <dsp:cNvSpPr/>
      </dsp:nvSpPr>
      <dsp:spPr>
        <a:xfrm>
          <a:off x="5954066" y="3449259"/>
          <a:ext cx="2832775" cy="137925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образовательная задача осуществляется через игровую деятельность и носит поисковый характер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954066" y="3449259"/>
        <a:ext cx="2832775" cy="1379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703C0-E271-46A2-BC25-91B59A02FD13}">
      <dsp:nvSpPr>
        <dsp:cNvPr id="0" name=""/>
        <dsp:cNvSpPr/>
      </dsp:nvSpPr>
      <dsp:spPr>
        <a:xfrm>
          <a:off x="1008113" y="0"/>
          <a:ext cx="3096410" cy="15562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педагог – дети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008113" y="0"/>
        <a:ext cx="3096410" cy="1556233"/>
      </dsp:txXfrm>
    </dsp:sp>
    <dsp:sp modelId="{FC7D25C6-CD15-47E1-AD5E-3610D9BFB5D0}">
      <dsp:nvSpPr>
        <dsp:cNvPr id="0" name=""/>
        <dsp:cNvSpPr/>
      </dsp:nvSpPr>
      <dsp:spPr>
        <a:xfrm>
          <a:off x="4104444" y="6"/>
          <a:ext cx="3291823" cy="1593473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квест</a:t>
          </a:r>
          <a:r>
            <a:rPr lang="ru-RU" sz="2000" b="1" kern="1200" dirty="0" smtClean="0">
              <a:solidFill>
                <a:schemeClr val="tx1"/>
              </a:solidFill>
            </a:rPr>
            <a:t> для педагогов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104444" y="6"/>
        <a:ext cx="3291823" cy="1593473"/>
      </dsp:txXfrm>
    </dsp:sp>
    <dsp:sp modelId="{04D9D196-C4AA-442E-B585-AE86D133A6C7}">
      <dsp:nvSpPr>
        <dsp:cNvPr id="0" name=""/>
        <dsp:cNvSpPr/>
      </dsp:nvSpPr>
      <dsp:spPr>
        <a:xfrm>
          <a:off x="2304244" y="1224138"/>
          <a:ext cx="3559925" cy="142998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педагоги – дети – родители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304244" y="1224138"/>
        <a:ext cx="3559925" cy="1429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7144C-E04B-48C0-963E-B4D4AC689B35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48384-13CE-4298-B1DA-49BF9F2398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3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18FF-8D39-4052-8109-85E18F9A3244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Презентация </a:t>
            </a:r>
            <a:br>
              <a:rPr lang="ru-RU" sz="4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600" dirty="0" smtClean="0"/>
              <a:t>«Игровая деятельность детей дошкольного возраста»</a:t>
            </a:r>
            <a:endParaRPr lang="ru-RU" sz="5600" dirty="0"/>
          </a:p>
        </p:txBody>
      </p:sp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5" name="Прямоугольник 4"/>
          <p:cNvSpPr/>
          <p:nvPr/>
        </p:nvSpPr>
        <p:spPr>
          <a:xfrm>
            <a:off x="1547664" y="1196752"/>
            <a:ext cx="55983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«Использование игровых технологий в работе с детьми, имеющими тяжелые нарушения речи»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0545"/>
            <a:ext cx="9176952" cy="6892287"/>
          </a:xfr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29247" y="548680"/>
            <a:ext cx="665220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игре развивается способность к воображению,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образному мышлению, в процессе игры дети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приобщаются к элементарным общепринятым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нормам и правилам взаимоотношения со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сверстниками и взрослыми.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3"/>
          <a:stretch/>
        </p:blipFill>
        <p:spPr>
          <a:xfrm>
            <a:off x="5220072" y="2088640"/>
            <a:ext cx="2427734" cy="2646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r="25588"/>
          <a:stretch/>
        </p:blipFill>
        <p:spPr>
          <a:xfrm>
            <a:off x="1663205" y="2487672"/>
            <a:ext cx="3007358" cy="33696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29247" y="548680"/>
            <a:ext cx="71543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 – это средство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приобщения детей к социальной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действительности.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mdou3.edu.yar.ru/_gallery_5/imgp1116_izmenit_razmer_w220_h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299" y="4219410"/>
            <a:ext cx="1736506" cy="259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13819" r="17396"/>
          <a:stretch/>
        </p:blipFill>
        <p:spPr>
          <a:xfrm>
            <a:off x="4979552" y="1066777"/>
            <a:ext cx="3108041" cy="2813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r="15386"/>
          <a:stretch/>
        </p:blipFill>
        <p:spPr>
          <a:xfrm>
            <a:off x="1659325" y="1379677"/>
            <a:ext cx="2808312" cy="27999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29247" y="548680"/>
            <a:ext cx="69134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 – это развитие воображения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формирование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интересов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r="10627"/>
          <a:stretch/>
        </p:blipFill>
        <p:spPr>
          <a:xfrm rot="5400000">
            <a:off x="5033333" y="1353250"/>
            <a:ext cx="2880319" cy="2650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97256"/>
            <a:ext cx="2579779" cy="1934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r="20075"/>
          <a:stretch/>
        </p:blipFill>
        <p:spPr>
          <a:xfrm>
            <a:off x="2410209" y="3622306"/>
            <a:ext cx="2294033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750" y="574778"/>
            <a:ext cx="2963821" cy="2222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r="10639"/>
          <a:stretch/>
        </p:blipFill>
        <p:spPr>
          <a:xfrm>
            <a:off x="1710437" y="548680"/>
            <a:ext cx="2392426" cy="2195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68960"/>
            <a:ext cx="2867811" cy="215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960112" y="548680"/>
            <a:ext cx="44052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 – это средство повышения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активности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61" y="1057954"/>
            <a:ext cx="3672408" cy="2754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r="21651"/>
          <a:stretch/>
        </p:blipFill>
        <p:spPr>
          <a:xfrm>
            <a:off x="2981688" y="4011791"/>
            <a:ext cx="3507577" cy="2912719"/>
          </a:xfrm>
          <a:prstGeom prst="rect">
            <a:avLst/>
          </a:prstGeom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2734" y="1446920"/>
            <a:ext cx="25400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6806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6952" cy="6892287"/>
          </a:xfrm>
        </p:spPr>
      </p:pic>
      <p:sp>
        <p:nvSpPr>
          <p:cNvPr id="2" name="Прямоугольник 1"/>
          <p:cNvSpPr/>
          <p:nvPr/>
        </p:nvSpPr>
        <p:spPr>
          <a:xfrm>
            <a:off x="4588476" y="7647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Театрализованная </a:t>
            </a:r>
          </a:p>
          <a:p>
            <a:pPr indent="449263"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83279"/>
            <a:ext cx="3959225" cy="2959100"/>
          </a:xfrm>
          <a:prstGeom prst="rect">
            <a:avLst/>
          </a:prstGeom>
          <a:noFill/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4" cstate="print"/>
          <a:srcRect l="31737" t="21056" r="15134" b="14610"/>
          <a:stretch>
            <a:fillRect/>
          </a:stretch>
        </p:blipFill>
        <p:spPr bwMode="auto">
          <a:xfrm>
            <a:off x="5057071" y="1683820"/>
            <a:ext cx="3634810" cy="247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46365" y="378457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из самых эффективных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способов воздействия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детей, в котором наиболее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 и ярко проявляется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обучения: 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играя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pic>
        <p:nvPicPr>
          <p:cNvPr id="3" name="Picture 2" descr="C:\Users\Владелец\Downloads\фотография (2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92696"/>
            <a:ext cx="36877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фотография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313015"/>
            <a:ext cx="3600450" cy="1985963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61" y="561937"/>
            <a:ext cx="3594383" cy="2378923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6" cstate="print"/>
          <a:srcRect r="6374"/>
          <a:stretch/>
        </p:blipFill>
        <p:spPr bwMode="auto">
          <a:xfrm>
            <a:off x="273386" y="3441338"/>
            <a:ext cx="3995936" cy="32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pic>
        <p:nvPicPr>
          <p:cNvPr id="1026" name="Picture 2" descr="https://mdou3.edu.yar.ru/_gallery_5/roza_039_w220_h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64" y="620688"/>
            <a:ext cx="32330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2800333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Verdana" panose="020B0604030504040204" pitchFamily="34" charset="0"/>
              </a:rPr>
              <a:t>В  детском саду накоплен материал по ознакомлению дошкольников с творчеством А.С. Пушкина, проводятся поэтические вечера, викторины,  спектакли и конкурсы детских рисунков и поделок по сказкам Пушкина. В комнате сказок проводятся посиделки «В гостях у бабушки Арины», на которых  дети </a:t>
            </a:r>
            <a:r>
              <a:rPr lang="ru-RU" dirty="0" smtClean="0">
                <a:solidFill>
                  <a:srgbClr val="000066"/>
                </a:solidFill>
                <a:latin typeface="Verdana" panose="020B0604030504040204" pitchFamily="34" charset="0"/>
              </a:rPr>
              <a:t>в игровой форме знакомятся </a:t>
            </a:r>
            <a:r>
              <a:rPr lang="ru-RU" dirty="0">
                <a:solidFill>
                  <a:srgbClr val="000066"/>
                </a:solidFill>
                <a:latin typeface="Verdana" panose="020B0604030504040204" pitchFamily="34" charset="0"/>
              </a:rPr>
              <a:t>с произведениями русского народного творчества, бытом русского крестьянина XIX -  начала XX веков.</a:t>
            </a:r>
            <a:endParaRPr lang="ru-RU" dirty="0"/>
          </a:p>
        </p:txBody>
      </p:sp>
      <p:pic>
        <p:nvPicPr>
          <p:cNvPr id="5" name="Содержимое 3" descr="img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8113"/>
            <a:ext cx="9176952" cy="68922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5464" y="620688"/>
            <a:ext cx="7465008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работе с детьми дошкольного возраста огромное значение имеет использование игр музейного содержания. Детям это очень интересно и увлекательно. В занимательной игровой форме малыши знакомятся с традиционными видами народного искусства, а также тренируют произвольное внимание, память, логическое мышление и мелкую моторику пальцев рук, становятся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умнее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рассудительнее.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mdou3.edu.yar.ru/_gallery_5/roza_009_w220_h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2423" y="3357101"/>
            <a:ext cx="2374529" cy="355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3399" y="4392039"/>
            <a:ext cx="3452824" cy="25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3266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7067" y="-57150"/>
            <a:ext cx="9176952" cy="6892287"/>
          </a:xfrm>
        </p:spPr>
      </p:pic>
      <p:pic>
        <p:nvPicPr>
          <p:cNvPr id="1026" name="Picture 2" descr="https://mdou3.edu.yar.ru/images/dscn1250_w350_h2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56858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26704" y="476672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2013 года инициативная группа детского сада решила организовать музей «Наш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Пушкин». Все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 музея представлены в 3-х разделах:</a:t>
            </a: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рассказывающие  о творчестве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атериалы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рассказывающие о быте крестьян XIX-XX веков;</a:t>
            </a: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рассказывающие об истории детского сада.</a:t>
            </a:r>
          </a:p>
          <a:p>
            <a:r>
              <a:rPr lang="ru-RU" dirty="0" smtClean="0">
                <a:solidFill>
                  <a:srgbClr val="000066"/>
                </a:solidFill>
                <a:latin typeface="Verdana" panose="020B0604030504040204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2" name="Прямоугольник 1"/>
          <p:cNvSpPr/>
          <p:nvPr/>
        </p:nvSpPr>
        <p:spPr>
          <a:xfrm>
            <a:off x="2195736" y="542136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Квест</a:t>
            </a:r>
            <a:r>
              <a:rPr lang="ru-RU" sz="2800" b="1" dirty="0" smtClean="0">
                <a:solidFill>
                  <a:srgbClr val="FF0000"/>
                </a:solidFill>
              </a:rPr>
              <a:t>-технология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3268" y="1115848"/>
            <a:ext cx="60304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Э</a:t>
            </a:r>
            <a:r>
              <a:rPr lang="ru-RU" sz="2200" dirty="0" smtClean="0"/>
              <a:t>то </a:t>
            </a:r>
            <a:r>
              <a:rPr lang="ru-RU" sz="2200" dirty="0"/>
              <a:t>совершенно новая форма обучения, с помощью которой дети полностью погружаются в происходящее, получают заряд положительных эмоций и активно включаются в деятельность, ведь что может быть увлекательнее хорошей игры? Живой </a:t>
            </a:r>
            <a:r>
              <a:rPr lang="ru-RU" sz="2200" dirty="0" err="1"/>
              <a:t>квест</a:t>
            </a:r>
            <a:r>
              <a:rPr lang="ru-RU" sz="2200" dirty="0"/>
              <a:t> </a:t>
            </a:r>
            <a:r>
              <a:rPr lang="ru-RU" sz="2200" dirty="0" smtClean="0"/>
              <a:t>позволяет </a:t>
            </a:r>
            <a:r>
              <a:rPr lang="ru-RU" sz="2200" dirty="0"/>
              <a:t>каждому участнику проявить свои знания, способности</a:t>
            </a:r>
            <a:r>
              <a:rPr lang="ru-RU" sz="2200" dirty="0" smtClean="0"/>
              <a:t>, способствует </a:t>
            </a:r>
            <a:r>
              <a:rPr lang="ru-RU" sz="2200" dirty="0"/>
              <a:t>развитию коммуникационных взаимодействий между игроками, что стимулирует общение и служит хорошим способом сплотить играющих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65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Презентация </a:t>
            </a:r>
            <a:br>
              <a:rPr lang="ru-RU" sz="4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600" dirty="0" smtClean="0"/>
              <a:t>«Игровая деятельность детей дошкольного возраста»</a:t>
            </a:r>
            <a:endParaRPr lang="ru-RU" sz="5600" dirty="0"/>
          </a:p>
        </p:txBody>
      </p:sp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79312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Игра </a:t>
            </a:r>
            <a:r>
              <a:rPr lang="ru-RU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– ведущий вид деятельности детей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дошкольного возраста.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Игра – что может быть интересней и значимей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для ребенка?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Это и  радость, и познание, и творчество. Это то,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ради чего ребенок идет в детский сад.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Игра имеет в жизни ребенка такое же значение,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как </a:t>
            </a:r>
            <a:r>
              <a:rPr lang="ru-RU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у взрослого деятельность – работа, служба.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Каков ребенок в </a:t>
            </a: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игре, </a:t>
            </a:r>
            <a:r>
              <a:rPr lang="ru-RU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таков  во многом он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будет и в работе, когда вырастет. Поэтому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воспитание будущего деятеля происходит,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прежде всего, в игре…»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А. С. Макаренко.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66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3796" y="470526"/>
            <a:ext cx="606936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Задачи в</a:t>
            </a:r>
            <a:b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квест-технологии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040" y="1568984"/>
            <a:ext cx="784887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/>
              <a:t>Образовательные - вовлечение каждого ребенка в активный творческий процесс,  усвоение новых знаний и закрепление имеющихся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7244" y="2623789"/>
            <a:ext cx="6192688" cy="1015663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/>
              <a:t>Развивающие - развитие интереса, творческих способностей, воображения дошкольников, поисковой активности, стремления к новизне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2192" y="3678594"/>
            <a:ext cx="5112568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/>
              <a:t>Воспитательные - воспитание доброжелательности, взаимопомощи,  толерантности, личной ответственности за выполнение работы, формирование навыков взаимодействия со сверстниками</a:t>
            </a:r>
          </a:p>
        </p:txBody>
      </p:sp>
    </p:spTree>
    <p:extLst>
      <p:ext uri="{BB962C8B-B14F-4D97-AF65-F5344CB8AC3E}">
        <p14:creationId xmlns:p14="http://schemas.microsoft.com/office/powerpoint/2010/main" val="2147601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Преимущества</a:t>
            </a:r>
            <a:b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Квест-технологии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186219"/>
              </p:ext>
            </p:extLst>
          </p:nvPr>
        </p:nvGraphicFramePr>
        <p:xfrm>
          <a:off x="179512" y="1340768"/>
          <a:ext cx="878684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6345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0375" y="260648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Формы</a:t>
            </a:r>
            <a:b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квестов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по типам взаимодействия с участниками образовательных отношений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722987"/>
              </p:ext>
            </p:extLst>
          </p:nvPr>
        </p:nvGraphicFramePr>
        <p:xfrm>
          <a:off x="179512" y="2564904"/>
          <a:ext cx="8786842" cy="329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3913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989" y="-18522"/>
            <a:ext cx="9176952" cy="68922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63" y="971214"/>
            <a:ext cx="2952328" cy="1973112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705464" y="670194"/>
            <a:ext cx="3096410" cy="1556233"/>
            <a:chOff x="1008113" y="0"/>
            <a:chExt cx="3096410" cy="155623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08113" y="0"/>
              <a:ext cx="3096410" cy="15562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1008113" y="0"/>
              <a:ext cx="3096410" cy="1556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</a:rPr>
                <a:t>педагог – дети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146" name="Picture 2" descr="https://mdou3.edu.yar.ru/_gallery_5/mms_20180222_132428_w220_h2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20" y="2464426"/>
            <a:ext cx="2235597" cy="29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mdou3.edu.yar.ru/_gallery_5/image-0-02-05-3f4ab16cc5f03ae5d3bedf7b97a219d15775392233c840cc8e310a1c6b8784dc-v_w220_h220.jpg"/>
          <p:cNvPicPr>
            <a:picLocks noChangeAspect="1" noChangeArrowheads="1"/>
          </p:cNvPicPr>
          <p:nvPr/>
        </p:nvPicPr>
        <p:blipFill rotWithShape="1">
          <a:blip r:embed="rId5" cstate="print"/>
          <a:srcRect l="5142" r="18959"/>
          <a:stretch/>
        </p:blipFill>
        <p:spPr bwMode="auto">
          <a:xfrm>
            <a:off x="4562487" y="3235298"/>
            <a:ext cx="2736304" cy="203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91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952" y="0"/>
            <a:ext cx="9176952" cy="6892287"/>
          </a:xfrm>
        </p:spPr>
      </p:pic>
      <p:grpSp>
        <p:nvGrpSpPr>
          <p:cNvPr id="9" name="Группа 8"/>
          <p:cNvGrpSpPr/>
          <p:nvPr/>
        </p:nvGrpSpPr>
        <p:grpSpPr>
          <a:xfrm>
            <a:off x="2674142" y="4839397"/>
            <a:ext cx="3762764" cy="1909859"/>
            <a:chOff x="2304244" y="1224138"/>
            <a:chExt cx="3559925" cy="142998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304244" y="1224138"/>
              <a:ext cx="3559925" cy="142998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2304244" y="1224138"/>
              <a:ext cx="3559925" cy="1429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</a:rPr>
                <a:t>педагоги – дети – родители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74" name="Picture 2" descr="https://mdou3.edu.yar.ru/_gallery_5/dsc_2874_w220_h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56577"/>
            <a:ext cx="3461937" cy="197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dou3.edu.yar.ru/_gallery_5/20170812_132005_w220_h2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93" y="429150"/>
            <a:ext cx="3466186" cy="195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mdou3.edu.yar.ru/_gallery_5/20170812_131004_w220_h2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91" y="409813"/>
            <a:ext cx="2262898" cy="388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58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952" y="0"/>
            <a:ext cx="9176952" cy="6892287"/>
          </a:xfrm>
        </p:spPr>
      </p:pic>
      <p:grpSp>
        <p:nvGrpSpPr>
          <p:cNvPr id="8" name="Группа 7"/>
          <p:cNvGrpSpPr/>
          <p:nvPr/>
        </p:nvGrpSpPr>
        <p:grpSpPr>
          <a:xfrm>
            <a:off x="1619672" y="692696"/>
            <a:ext cx="3291823" cy="1593473"/>
            <a:chOff x="4104444" y="6"/>
            <a:chExt cx="3291823" cy="159347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104444" y="6"/>
              <a:ext cx="3291823" cy="159347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4104444" y="6"/>
              <a:ext cx="3291823" cy="1593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err="1" smtClean="0">
                  <a:solidFill>
                    <a:schemeClr val="tx1"/>
                  </a:solidFill>
                </a:rPr>
                <a:t>квест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для педагогов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8194" name="Picture 2" descr="https://mdou3.edu.yar.ru/_gallery_5/fotografiya_3_w220_h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708920"/>
            <a:ext cx="3078463" cy="230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mdou3.edu.yar.ru/_gallery_5/fotografiya_w220_h2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99" y="1069819"/>
            <a:ext cx="3243598" cy="243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334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237059" y="548680"/>
            <a:ext cx="746377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/>
              <a:t>Результаты использования игр в работе.</a:t>
            </a:r>
          </a:p>
          <a:p>
            <a:r>
              <a:rPr lang="ru-RU" sz="2400" dirty="0" smtClean="0"/>
              <a:t>Дети легче усваивают и запоминают материал занятия;</a:t>
            </a:r>
          </a:p>
          <a:p>
            <a:r>
              <a:rPr lang="ru-RU" sz="2400" dirty="0" smtClean="0"/>
              <a:t>Дети получают удовольствие от игры;</a:t>
            </a:r>
          </a:p>
          <a:p>
            <a:r>
              <a:rPr lang="ru-RU" sz="2400" dirty="0" smtClean="0"/>
              <a:t>Проявляют желание повторить их в самостоятельной </a:t>
            </a:r>
          </a:p>
          <a:p>
            <a:r>
              <a:rPr lang="ru-RU" sz="2400" dirty="0" smtClean="0"/>
              <a:t>деятельности;</a:t>
            </a:r>
          </a:p>
          <a:p>
            <a:r>
              <a:rPr lang="ru-RU" sz="2400" dirty="0" smtClean="0"/>
              <a:t>В процессе игры дети приобретают специальные </a:t>
            </a:r>
          </a:p>
          <a:p>
            <a:r>
              <a:rPr lang="ru-RU" sz="2400" dirty="0" smtClean="0"/>
              <a:t>знания, умения, навыки.</a:t>
            </a:r>
          </a:p>
          <a:p>
            <a:r>
              <a:rPr lang="ru-RU" sz="2400" dirty="0" smtClean="0"/>
              <a:t>Повышается уровень развития у детей познавательной</a:t>
            </a:r>
          </a:p>
          <a:p>
            <a:r>
              <a:rPr lang="ru-RU" sz="2400" dirty="0" smtClean="0"/>
              <a:t> активности, творческих способностей.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453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676" y="647864"/>
            <a:ext cx="8229600" cy="72008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Почему так важна игровая деятельность?</a:t>
            </a:r>
            <a:endParaRPr lang="ru-RU" sz="3600" dirty="0"/>
          </a:p>
        </p:txBody>
      </p:sp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61160"/>
            <a:ext cx="9176952" cy="6892287"/>
          </a:xfrm>
        </p:spPr>
      </p:pic>
      <p:grpSp>
        <p:nvGrpSpPr>
          <p:cNvPr id="5" name="Группа 4"/>
          <p:cNvGrpSpPr/>
          <p:nvPr/>
        </p:nvGrpSpPr>
        <p:grpSpPr>
          <a:xfrm>
            <a:off x="20499" y="404664"/>
            <a:ext cx="9335443" cy="4926003"/>
            <a:chOff x="95884" y="1441579"/>
            <a:chExt cx="9681652" cy="5066746"/>
          </a:xfrm>
        </p:grpSpPr>
        <p:sp>
          <p:nvSpPr>
            <p:cNvPr id="6" name="Пятиугольник 5"/>
            <p:cNvSpPr/>
            <p:nvPr/>
          </p:nvSpPr>
          <p:spPr>
            <a:xfrm rot="5400000">
              <a:off x="4492724" y="-2907129"/>
              <a:ext cx="936104" cy="9633520"/>
            </a:xfrm>
            <a:prstGeom prst="homePlat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ИГРА развивает</a:t>
              </a:r>
              <a:endPara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4016" y="2492896"/>
              <a:ext cx="9633520" cy="8640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Творческую активность, инициативность, воображение,  самостоятельность  ребенка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5884" y="4005064"/>
              <a:ext cx="9633520" cy="8640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Способность ребенка предвосхищать последствия своих действий и прогнозировать оценку своего поведения другими детьми и взрослыми</a:t>
              </a:r>
              <a:endPara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16569" y="5284189"/>
              <a:ext cx="9633520" cy="122413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Через роль и через игру ребёнок определяет свое место в системе общественных отношений. Игра способствует развитию </a:t>
              </a:r>
              <a:r>
                <a:rPr lang="ru-RU" sz="2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субъектности</a:t>
              </a:r>
              <a:r>
                <a:rPr lang="ru-RU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ребенка, его самого. Ребёнок осознаёт свое «Я».</a:t>
              </a:r>
              <a:endPara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706973" y="4797152"/>
              <a:ext cx="702078" cy="576064"/>
            </a:xfrm>
            <a:prstGeom prst="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трелка вниз 10"/>
            <p:cNvSpPr/>
            <p:nvPr/>
          </p:nvSpPr>
          <p:spPr>
            <a:xfrm>
              <a:off x="4628964" y="3356992"/>
              <a:ext cx="702078" cy="576064"/>
            </a:xfrm>
            <a:prstGeom prst="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78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61160"/>
            <a:ext cx="9176952" cy="6892287"/>
          </a:xfrm>
        </p:spPr>
      </p:pic>
      <p:sp>
        <p:nvSpPr>
          <p:cNvPr id="3" name="Прямоугольник 2"/>
          <p:cNvSpPr/>
          <p:nvPr/>
        </p:nvSpPr>
        <p:spPr>
          <a:xfrm>
            <a:off x="1331640" y="4766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ДЛЯ РАЗВИТИЯ </a:t>
            </a:r>
          </a:p>
          <a:p>
            <a:pPr algn="ctr"/>
            <a:r>
              <a:rPr lang="ru-RU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ДЕТСКОЙ ИГРОВОЙ ИНИЦИАТИВЫ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08827485"/>
              </p:ext>
            </p:extLst>
          </p:nvPr>
        </p:nvGraphicFramePr>
        <p:xfrm>
          <a:off x="395536" y="1123004"/>
          <a:ext cx="8424936" cy="396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759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12168" y="353561"/>
            <a:ext cx="680424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Игровая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педагогическая технология</a:t>
            </a:r>
          </a:p>
          <a:p>
            <a:pPr algn="just"/>
            <a:r>
              <a:rPr lang="ru-RU" sz="2800" dirty="0"/>
              <a:t>– это организация педагогического </a:t>
            </a:r>
            <a:r>
              <a:rPr lang="ru-RU" sz="2800" dirty="0" smtClean="0"/>
              <a:t>процесса в </a:t>
            </a:r>
            <a:r>
              <a:rPr lang="ru-RU" sz="2800" dirty="0"/>
              <a:t>форме </a:t>
            </a:r>
            <a:r>
              <a:rPr lang="ru-RU" sz="2800" dirty="0" smtClean="0"/>
              <a:t>различных педагогических </a:t>
            </a:r>
            <a:r>
              <a:rPr lang="ru-RU" sz="2800" dirty="0"/>
              <a:t>игр, </a:t>
            </a:r>
            <a:r>
              <a:rPr lang="ru-RU" sz="2800" dirty="0" smtClean="0"/>
              <a:t>последовательная </a:t>
            </a:r>
            <a:r>
              <a:rPr lang="ru-RU" sz="2800" dirty="0"/>
              <a:t>деятельность педагога по:</a:t>
            </a:r>
          </a:p>
          <a:p>
            <a:pPr algn="just"/>
            <a:r>
              <a:rPr lang="ru-RU" sz="2800" dirty="0"/>
              <a:t>- отбору, разработке, подготовке игр;</a:t>
            </a:r>
          </a:p>
          <a:p>
            <a:pPr algn="just"/>
            <a:r>
              <a:rPr lang="ru-RU" sz="2800" dirty="0" smtClean="0"/>
              <a:t>- включению </a:t>
            </a:r>
            <a:r>
              <a:rPr lang="ru-RU" sz="2800" dirty="0"/>
              <a:t>детей в игровую деятельность;</a:t>
            </a:r>
          </a:p>
          <a:p>
            <a:pPr algn="just"/>
            <a:r>
              <a:rPr lang="ru-RU" sz="2800" dirty="0"/>
              <a:t>- осуществлению самой игры;</a:t>
            </a:r>
          </a:p>
          <a:p>
            <a:pPr algn="just"/>
            <a:r>
              <a:rPr lang="ru-RU" sz="2800" dirty="0"/>
              <a:t>- подведению итогов, результатов игровой       деятельности.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6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15616" y="445896"/>
            <a:ext cx="763183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/>
              <a:t>Основные цели и задачи</a:t>
            </a:r>
            <a:r>
              <a:rPr lang="ru-RU" sz="2800" dirty="0" smtClean="0"/>
              <a:t>:</a:t>
            </a:r>
          </a:p>
          <a:p>
            <a:r>
              <a:rPr lang="ru-RU" sz="2400" dirty="0" smtClean="0"/>
              <a:t>- создание условий для игровой деятельности детей;</a:t>
            </a:r>
          </a:p>
          <a:p>
            <a:r>
              <a:rPr lang="ru-RU" sz="2400" dirty="0" smtClean="0"/>
              <a:t>- развитие у детей интереса к различным видам игр;</a:t>
            </a:r>
          </a:p>
          <a:p>
            <a:r>
              <a:rPr lang="ru-RU" sz="2400" dirty="0" smtClean="0"/>
              <a:t>- формирование игровых умений, развитие культурных форм игры;</a:t>
            </a:r>
          </a:p>
          <a:p>
            <a:r>
              <a:rPr lang="ru-RU" sz="2400" dirty="0" smtClean="0"/>
              <a:t>- всестороннее воспитание и гармоничное развитие детей в игре;</a:t>
            </a:r>
          </a:p>
          <a:p>
            <a:r>
              <a:rPr lang="ru-RU" sz="2400" dirty="0" smtClean="0"/>
              <a:t>- развитие самостоятельности, инициативы, творчества, навыков </a:t>
            </a:r>
            <a:r>
              <a:rPr lang="ru-RU" sz="2400" dirty="0" err="1" smtClean="0"/>
              <a:t>саморегуляции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- формирование доброжелательного отношения к сверстникам, умения взаимодействовать, договариваться, самостоятельно разрешать конфликтные ситуации.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07704" y="980728"/>
            <a:ext cx="554461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/>
              <a:t>Функции игры.</a:t>
            </a:r>
          </a:p>
          <a:p>
            <a:r>
              <a:rPr lang="ru-RU" sz="2800" dirty="0" smtClean="0"/>
              <a:t>1 Развлекательная </a:t>
            </a:r>
          </a:p>
          <a:p>
            <a:r>
              <a:rPr lang="ru-RU" sz="2800" dirty="0" smtClean="0"/>
              <a:t>2 Коммуникативная.</a:t>
            </a:r>
          </a:p>
          <a:p>
            <a:r>
              <a:rPr lang="ru-RU" sz="2800" dirty="0" smtClean="0"/>
              <a:t>3 Диагностическая </a:t>
            </a:r>
          </a:p>
          <a:p>
            <a:r>
              <a:rPr lang="ru-RU" sz="2800" dirty="0" smtClean="0"/>
              <a:t>4 Коррекционная </a:t>
            </a:r>
          </a:p>
          <a:p>
            <a:r>
              <a:rPr lang="ru-RU" sz="2800" dirty="0" smtClean="0"/>
              <a:t>5 Социокультурная</a:t>
            </a:r>
          </a:p>
          <a:p>
            <a:r>
              <a:rPr lang="ru-RU" sz="2800" dirty="0" smtClean="0"/>
              <a:t>6 </a:t>
            </a:r>
            <a:r>
              <a:rPr lang="ru-RU" sz="2800" dirty="0" err="1" smtClean="0"/>
              <a:t>Игротерапевтическая</a:t>
            </a:r>
            <a:endParaRPr lang="ru-RU" sz="2800" dirty="0" smtClean="0"/>
          </a:p>
          <a:p>
            <a:r>
              <a:rPr lang="ru-RU" sz="2800" dirty="0" smtClean="0"/>
              <a:t>7 Развивающая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560" y="-68034"/>
            <a:ext cx="82089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/>
              <a:t>По характеру педагогического процесса  выделяются следующие игры:</a:t>
            </a:r>
            <a:r>
              <a:rPr lang="ru-RU" sz="2800" dirty="0" smtClean="0"/>
              <a:t> </a:t>
            </a:r>
          </a:p>
          <a:p>
            <a:pPr lvl="0"/>
            <a:r>
              <a:rPr lang="en-US" sz="2400" dirty="0"/>
              <a:t>1</a:t>
            </a:r>
            <a:r>
              <a:rPr lang="ru-RU" sz="2400" dirty="0"/>
              <a:t>. </a:t>
            </a:r>
            <a:r>
              <a:rPr lang="ru-RU" sz="2400" b="1" dirty="0"/>
              <a:t>по виду деятельности </a:t>
            </a:r>
            <a:r>
              <a:rPr lang="ru-RU" sz="2400" dirty="0"/>
              <a:t>– двигательные, интеллектуальные, </a:t>
            </a:r>
            <a:r>
              <a:rPr lang="ru-RU" sz="2400" dirty="0" smtClean="0"/>
              <a:t>психологические, </a:t>
            </a:r>
            <a:r>
              <a:rPr lang="ru-RU" sz="2400" dirty="0" err="1" smtClean="0"/>
              <a:t>профориентированные</a:t>
            </a:r>
            <a:r>
              <a:rPr lang="ru-RU" sz="2400" dirty="0" smtClean="0"/>
              <a:t> </a:t>
            </a:r>
            <a:r>
              <a:rPr lang="ru-RU" sz="2400" dirty="0"/>
              <a:t>и т.д.</a:t>
            </a:r>
            <a:r>
              <a:rPr lang="en-US" sz="2400" dirty="0"/>
              <a:t>;</a:t>
            </a:r>
            <a:endParaRPr lang="ru-RU" sz="2400" dirty="0"/>
          </a:p>
          <a:p>
            <a:pPr lvl="0"/>
            <a:r>
              <a:rPr lang="ru-RU" sz="2400" dirty="0"/>
              <a:t>2. </a:t>
            </a:r>
            <a:r>
              <a:rPr lang="ru-RU" sz="2400" b="1" dirty="0"/>
              <a:t>по характеру педагогического процесса </a:t>
            </a:r>
            <a:r>
              <a:rPr lang="ru-RU" sz="2400" dirty="0"/>
              <a:t>– обучающие, </a:t>
            </a:r>
            <a:r>
              <a:rPr lang="ru-RU" sz="2400" dirty="0" smtClean="0"/>
              <a:t>тренировочные</a:t>
            </a:r>
            <a:r>
              <a:rPr lang="ru-RU" sz="2400" dirty="0"/>
              <a:t>, контролирующие, познавательные, </a:t>
            </a:r>
            <a:r>
              <a:rPr lang="ru-RU" sz="2400" dirty="0" smtClean="0"/>
              <a:t>воспитательные</a:t>
            </a:r>
            <a:r>
              <a:rPr lang="ru-RU" sz="2400" dirty="0"/>
              <a:t>, развивающие, диагностические;</a:t>
            </a:r>
          </a:p>
          <a:p>
            <a:pPr lvl="0"/>
            <a:r>
              <a:rPr lang="ru-RU" sz="2400" dirty="0"/>
              <a:t>3. </a:t>
            </a:r>
            <a:r>
              <a:rPr lang="ru-RU" sz="2400" b="1" dirty="0"/>
              <a:t>по характеру игровой методики </a:t>
            </a:r>
            <a:r>
              <a:rPr lang="ru-RU" sz="2400" dirty="0"/>
              <a:t>– игры с правилами; </a:t>
            </a:r>
          </a:p>
          <a:p>
            <a:pPr lvl="0"/>
            <a:r>
              <a:rPr lang="ru-RU" sz="2400" dirty="0"/>
              <a:t>    игры с правилами, устанавливаемыми по ходу игры; </a:t>
            </a:r>
          </a:p>
          <a:p>
            <a:pPr lvl="0"/>
            <a:r>
              <a:rPr lang="ru-RU" sz="2400" dirty="0"/>
              <a:t>    игры, где одна часть правил задана условиями игры </a:t>
            </a:r>
          </a:p>
          <a:p>
            <a:pPr lvl="0"/>
            <a:r>
              <a:rPr lang="ru-RU" sz="2400" dirty="0"/>
              <a:t>    и устанавливается в зависимости от ее хода;</a:t>
            </a:r>
          </a:p>
          <a:p>
            <a:pPr lvl="0"/>
            <a:r>
              <a:rPr lang="ru-RU" sz="2400" dirty="0"/>
              <a:t>4. </a:t>
            </a:r>
            <a:r>
              <a:rPr lang="ru-RU" sz="2400" b="1" dirty="0"/>
              <a:t>по содержанию </a:t>
            </a:r>
            <a:r>
              <a:rPr lang="ru-RU" sz="2400" dirty="0"/>
              <a:t>– музыкальные, математические, </a:t>
            </a:r>
          </a:p>
          <a:p>
            <a:pPr lvl="0"/>
            <a:r>
              <a:rPr lang="ru-RU" sz="2400" dirty="0"/>
              <a:t>    социализирующие, логические и т.д.</a:t>
            </a:r>
            <a:r>
              <a:rPr lang="en-US" sz="2400" dirty="0"/>
              <a:t>;</a:t>
            </a:r>
            <a:endParaRPr lang="ru-RU" sz="2400" dirty="0"/>
          </a:p>
          <a:p>
            <a:pPr lvl="0"/>
            <a:r>
              <a:rPr lang="ru-RU" sz="2400" dirty="0"/>
              <a:t>5. </a:t>
            </a:r>
            <a:r>
              <a:rPr lang="ru-RU" sz="2400" b="1" dirty="0"/>
              <a:t>по игровому оборудованию </a:t>
            </a:r>
            <a:r>
              <a:rPr lang="ru-RU" sz="2400" dirty="0"/>
              <a:t>– настольные, компьютерные, </a:t>
            </a:r>
            <a:r>
              <a:rPr lang="ru-RU" sz="2400" dirty="0" smtClean="0"/>
              <a:t>театрализованные</a:t>
            </a:r>
            <a:r>
              <a:rPr lang="ru-RU" sz="2400" dirty="0"/>
              <a:t>, сюжетно-ролевые, режиссерские и т.д.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grpSp>
        <p:nvGrpSpPr>
          <p:cNvPr id="15" name="Группа 14"/>
          <p:cNvGrpSpPr/>
          <p:nvPr/>
        </p:nvGrpSpPr>
        <p:grpSpPr>
          <a:xfrm>
            <a:off x="266479" y="764704"/>
            <a:ext cx="8626001" cy="5472608"/>
            <a:chOff x="194471" y="2132856"/>
            <a:chExt cx="9367041" cy="352839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00472" y="2132856"/>
              <a:ext cx="9289032" cy="5760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ИГРОВАЯ ДЕЯТЕЛЬНОСТЬ</a:t>
              </a:r>
              <a:endPara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896550" y="2708920"/>
              <a:ext cx="49529" cy="36004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3080793" y="2708920"/>
              <a:ext cx="49529" cy="432048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низ 18"/>
            <p:cNvSpPr/>
            <p:nvPr/>
          </p:nvSpPr>
          <p:spPr>
            <a:xfrm>
              <a:off x="4796983" y="2708920"/>
              <a:ext cx="49529" cy="432048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8619408" y="2708920"/>
              <a:ext cx="49529" cy="36004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низ 20"/>
            <p:cNvSpPr/>
            <p:nvPr/>
          </p:nvSpPr>
          <p:spPr>
            <a:xfrm>
              <a:off x="6669191" y="2708920"/>
              <a:ext cx="78009" cy="432048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00472" y="4581128"/>
              <a:ext cx="9361040" cy="108012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just"/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Игра остаётся ведущей формой развития дошкольника, в которой формируются важнейшие для данного возраста  психические новообразования. Другие виды деятельности, характерные для этого возраста, лишь дополняют игру.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974558" y="3822275"/>
              <a:ext cx="7644849" cy="686847"/>
              <a:chOff x="899592" y="3068960"/>
              <a:chExt cx="7092788" cy="992112"/>
            </a:xfrm>
          </p:grpSpPr>
          <p:cxnSp>
            <p:nvCxnSpPr>
              <p:cNvPr id="32" name="Соединительная линия уступом 31"/>
              <p:cNvCxnSpPr/>
              <p:nvPr/>
            </p:nvCxnSpPr>
            <p:spPr>
              <a:xfrm>
                <a:off x="899592" y="3068960"/>
                <a:ext cx="3456384" cy="360040"/>
              </a:xfrm>
              <a:prstGeom prst="bentConnector3">
                <a:avLst>
                  <a:gd name="adj1" fmla="val 175"/>
                </a:avLst>
              </a:prstGeom>
              <a:ln w="57150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hape 26"/>
              <p:cNvCxnSpPr/>
              <p:nvPr/>
            </p:nvCxnSpPr>
            <p:spPr>
              <a:xfrm rot="5400000">
                <a:off x="6102170" y="1538790"/>
                <a:ext cx="360040" cy="3420380"/>
              </a:xfrm>
              <a:prstGeom prst="bentConnector2">
                <a:avLst/>
              </a:prstGeom>
              <a:ln w="57150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Стрелка вниз 33"/>
              <p:cNvSpPr/>
              <p:nvPr/>
            </p:nvSpPr>
            <p:spPr>
              <a:xfrm>
                <a:off x="4301235" y="3437003"/>
                <a:ext cx="360040" cy="624069"/>
              </a:xfrm>
              <a:prstGeom prst="downArrow">
                <a:avLst/>
              </a:prstGeom>
              <a:ln w="5715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Скругленный прямоугольник 23"/>
            <p:cNvSpPr/>
            <p:nvPr/>
          </p:nvSpPr>
          <p:spPr>
            <a:xfrm>
              <a:off x="194471" y="2996952"/>
              <a:ext cx="1950217" cy="86409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Социально-коммуникативное развитие</a:t>
              </a:r>
              <a:endPara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7761312" y="2996952"/>
              <a:ext cx="1794199" cy="86409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Физическое развитие </a:t>
              </a:r>
              <a:endPara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Стрелка вниз 25"/>
            <p:cNvSpPr/>
            <p:nvPr/>
          </p:nvSpPr>
          <p:spPr>
            <a:xfrm>
              <a:off x="3080792" y="3753036"/>
              <a:ext cx="58507" cy="252028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низ 26"/>
            <p:cNvSpPr/>
            <p:nvPr/>
          </p:nvSpPr>
          <p:spPr>
            <a:xfrm>
              <a:off x="4816485" y="3753036"/>
              <a:ext cx="58507" cy="252028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низ 27"/>
            <p:cNvSpPr/>
            <p:nvPr/>
          </p:nvSpPr>
          <p:spPr>
            <a:xfrm>
              <a:off x="6688693" y="3753036"/>
              <a:ext cx="58507" cy="252028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2144688" y="2996952"/>
              <a:ext cx="1872208" cy="86409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Познавательное развитие</a:t>
              </a:r>
              <a:endPara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4016896" y="2996952"/>
              <a:ext cx="1872208" cy="86409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Речевое развитие </a:t>
              </a:r>
              <a:endPara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5889104" y="2996952"/>
              <a:ext cx="1872208" cy="86409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Художественно-эстетическое развитие</a:t>
              </a:r>
              <a:endPara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788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972</Words>
  <Application>Microsoft Office PowerPoint</Application>
  <PresentationFormat>Экран (4:3)</PresentationFormat>
  <Paragraphs>129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  «Игровая деятельность детей дошкольного возраста»</vt:lpstr>
      <vt:lpstr>Презентация   «Игровая деятельность детей дошкольного возраста»</vt:lpstr>
      <vt:lpstr>Почему так важна игровая деятельность?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в  квест-технологии</vt:lpstr>
      <vt:lpstr>Преимущества  Квест-технологии</vt:lpstr>
      <vt:lpstr>Формы  квестов по типам взаимодействия с участниками образовательных отношений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Познавательно-творческий проект</dc:title>
  <dc:creator>user</dc:creator>
  <cp:lastModifiedBy>dns</cp:lastModifiedBy>
  <cp:revision>56</cp:revision>
  <dcterms:created xsi:type="dcterms:W3CDTF">2015-11-08T18:02:43Z</dcterms:created>
  <dcterms:modified xsi:type="dcterms:W3CDTF">2019-04-29T09:24:42Z</dcterms:modified>
</cp:coreProperties>
</file>